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42"/>
  </p:notesMasterIdLst>
  <p:sldIdLst>
    <p:sldId id="256" r:id="rId2"/>
    <p:sldId id="1747" r:id="rId3"/>
    <p:sldId id="257" r:id="rId4"/>
    <p:sldId id="258" r:id="rId5"/>
    <p:sldId id="261" r:id="rId6"/>
    <p:sldId id="274" r:id="rId7"/>
    <p:sldId id="260" r:id="rId8"/>
    <p:sldId id="265" r:id="rId9"/>
    <p:sldId id="1748" r:id="rId10"/>
    <p:sldId id="1749" r:id="rId11"/>
    <p:sldId id="1775" r:id="rId12"/>
    <p:sldId id="269" r:id="rId13"/>
    <p:sldId id="270" r:id="rId14"/>
    <p:sldId id="262" r:id="rId15"/>
    <p:sldId id="1777" r:id="rId16"/>
    <p:sldId id="1776" r:id="rId17"/>
    <p:sldId id="277" r:id="rId18"/>
    <p:sldId id="1750" r:id="rId19"/>
    <p:sldId id="295" r:id="rId20"/>
    <p:sldId id="1778" r:id="rId21"/>
    <p:sldId id="288" r:id="rId22"/>
    <p:sldId id="290" r:id="rId23"/>
    <p:sldId id="1704" r:id="rId24"/>
    <p:sldId id="1700" r:id="rId25"/>
    <p:sldId id="294" r:id="rId26"/>
    <p:sldId id="1746" r:id="rId27"/>
    <p:sldId id="267" r:id="rId28"/>
    <p:sldId id="268" r:id="rId29"/>
    <p:sldId id="1683" r:id="rId30"/>
    <p:sldId id="1682" r:id="rId31"/>
    <p:sldId id="1781" r:id="rId32"/>
    <p:sldId id="1782" r:id="rId33"/>
    <p:sldId id="1696" r:id="rId34"/>
    <p:sldId id="1697" r:id="rId35"/>
    <p:sldId id="263" r:id="rId36"/>
    <p:sldId id="264" r:id="rId37"/>
    <p:sldId id="1763" r:id="rId38"/>
    <p:sldId id="1764" r:id="rId39"/>
    <p:sldId id="1771" r:id="rId40"/>
    <p:sldId id="1769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523A3-2A36-413E-88D3-556332CC8EA5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6C5C-1A1F-4DBF-BA77-EF1CF685A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98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090ED55E-61C5-6DC4-8865-5374F0E25D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DF894E-3387-4A96-8691-930C9BB55E80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FC28868A-B1F5-499A-244E-85E895C306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031CEF5-2651-E29C-6491-AA46D4DCA9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BD777763-3887-CBEB-8B2E-A5DD319BEB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2CD2FC-61CF-486E-82BD-FF6573A3479A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45199335-C85E-64D3-4EB1-478F3010FF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A6F4AAA-9437-0972-325A-5A24957D67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55BAEB31-E4E8-6E7D-87FA-02DAEB7A48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0F795C-B950-45FE-BD41-E1D801C527B2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133121" name="Text Box 1">
            <a:extLst>
              <a:ext uri="{FF2B5EF4-FFF2-40B4-BE49-F238E27FC236}">
                <a16:creationId xmlns:a16="http://schemas.microsoft.com/office/drawing/2014/main" id="{01672682-3FA1-D290-67FB-12D77ADA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0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75E044C-FBA0-4341-8D08-2A47077FDAA8}" type="slidenum">
              <a:rPr lang="it-IT" altLang="it-IT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it-IT" altLang="it-IT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2" name="Text Box 2">
            <a:extLst>
              <a:ext uri="{FF2B5EF4-FFF2-40B4-BE49-F238E27FC236}">
                <a16:creationId xmlns:a16="http://schemas.microsoft.com/office/drawing/2014/main" id="{7DE2D59C-CF61-2B89-08A0-2F22D48F9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2D8901E-14A6-42FC-9E8F-779299047807}" type="slidenum">
              <a:rPr lang="it-IT" altLang="it-IT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it-IT" altLang="it-IT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DF3F128-0A7C-654C-984F-203855DBE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0EAB1F60-2EFD-477D-3BE7-043FEE21ED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4387D0B2-263F-B0AB-A6C8-24FEF6A6110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C5CA8E-04C5-4974-A915-D671232167ED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115713" name="Text Box 1">
            <a:extLst>
              <a:ext uri="{FF2B5EF4-FFF2-40B4-BE49-F238E27FC236}">
                <a16:creationId xmlns:a16="http://schemas.microsoft.com/office/drawing/2014/main" id="{00C56267-8D2E-D969-F861-B9FFE9810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7CDA294-DC51-4E96-A207-22E3EC6BEEE7}" type="slidenum">
              <a:rPr lang="it-IT" altLang="it-IT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it-IT" altLang="it-IT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47943399-6639-98EF-42BA-DE530C37346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CB8B1C23-B7E2-DC10-ADBB-1127AE3263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7EDF647A-D6EB-404B-EFB2-4846C8F741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297488-3841-4B65-A622-8D47FCAFFCD3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71681" name="Rectangle 1">
            <a:extLst>
              <a:ext uri="{FF2B5EF4-FFF2-40B4-BE49-F238E27FC236}">
                <a16:creationId xmlns:a16="http://schemas.microsoft.com/office/drawing/2014/main" id="{F111E804-A8B8-5068-6427-342B1CB033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B14DFE4A-BA6B-7245-5EE1-3BCF058D91C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4E2A84C5-5C25-CB52-45E9-1957E14648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48841-BE4E-4AF8-86BD-60B081EB0BD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42337" name="Text Box 1">
            <a:extLst>
              <a:ext uri="{FF2B5EF4-FFF2-40B4-BE49-F238E27FC236}">
                <a16:creationId xmlns:a16="http://schemas.microsoft.com/office/drawing/2014/main" id="{A11664BA-EB97-3660-4C62-36B62092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B50C06D-4DB5-4D33-BC11-07EDE9ED6CF2}" type="slidenum">
              <a:rPr lang="it-IT" altLang="it-IT"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it-IT" altLang="it-IT" sz="1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A767E03B-A65D-0049-4ABA-7363509579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E440C82D-566C-5D55-4566-A903DF779B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81642F38-4ED4-F191-0E19-908BD95043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D13185-EFB7-460D-A823-A62BC00FAA8E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158721" name="Text Box 1">
            <a:extLst>
              <a:ext uri="{FF2B5EF4-FFF2-40B4-BE49-F238E27FC236}">
                <a16:creationId xmlns:a16="http://schemas.microsoft.com/office/drawing/2014/main" id="{CACB7029-F881-3FB2-47E8-BAB2C150D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0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E857940-FA3A-43FA-BD9A-67379C42502C}" type="slidenum">
              <a:rPr lang="it-IT" altLang="it-IT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it-IT" altLang="it-IT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22" name="Text Box 2">
            <a:extLst>
              <a:ext uri="{FF2B5EF4-FFF2-40B4-BE49-F238E27FC236}">
                <a16:creationId xmlns:a16="http://schemas.microsoft.com/office/drawing/2014/main" id="{52D53AC2-253C-A417-2A8E-CFCA121AB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F68ED26-8730-4D0D-A304-74D840DEF905}" type="slidenum">
              <a:rPr lang="it-IT" altLang="it-IT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it-IT" altLang="it-IT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9E46169-D412-FB97-0D5B-E3027DAA66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5C206102-6C6E-4BFF-78EE-7CAC2AF2E2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0239D5D9-6944-EEC9-6866-C5141AA8A78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4226B6-3194-4431-91E4-8A17EABF67A4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109569" name="Rectangle 1">
            <a:extLst>
              <a:ext uri="{FF2B5EF4-FFF2-40B4-BE49-F238E27FC236}">
                <a16:creationId xmlns:a16="http://schemas.microsoft.com/office/drawing/2014/main" id="{08F45146-86E0-D666-7B47-D9C24DC6C3D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Text Box 2">
            <a:extLst>
              <a:ext uri="{FF2B5EF4-FFF2-40B4-BE49-F238E27FC236}">
                <a16:creationId xmlns:a16="http://schemas.microsoft.com/office/drawing/2014/main" id="{6ED9E811-DA90-956F-DAF9-E88554B0BD0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it-IT" altLang="it-IT" sz="2000" dirty="0">
                <a:latin typeface="Arial" panose="020B0604020202020204" pitchFamily="34" charset="0"/>
                <a:ea typeface="Microsoft YaHei" panose="020B0503020204020204" pitchFamily="34" charset="-122"/>
              </a:rPr>
              <a:t>In questo breve </a:t>
            </a:r>
            <a:r>
              <a:rPr lang="it-IT" altLang="it-IT" sz="2000" dirty="0" err="1">
                <a:latin typeface="Arial" panose="020B0604020202020204" pitchFamily="34" charset="0"/>
                <a:ea typeface="Microsoft YaHei" panose="020B0503020204020204" pitchFamily="34" charset="-122"/>
              </a:rPr>
              <a:t>escursus</a:t>
            </a:r>
            <a:r>
              <a:rPr lang="it-IT" altLang="it-IT" sz="2000" dirty="0">
                <a:latin typeface="Arial" panose="020B0604020202020204" pitchFamily="34" charset="0"/>
                <a:ea typeface="Microsoft YaHei" panose="020B0503020204020204" pitchFamily="34" charset="-122"/>
              </a:rPr>
              <a:t> abbiamo visto 3 mense che hanno 3 obiettivi diversi 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6974664C-9320-6CE2-DD03-BE3B80475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fld id="{6CA6D500-EA9F-4539-9DBB-C0FBB6F9A328}" type="slidenum">
              <a:rPr lang="it-IT" altLang="it-IT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25</a:t>
            </a:fld>
            <a:endParaRPr lang="it-IT" altLang="it-IT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48">
            <a:extLst>
              <a:ext uri="{FF2B5EF4-FFF2-40B4-BE49-F238E27FC236}">
                <a16:creationId xmlns:a16="http://schemas.microsoft.com/office/drawing/2014/main" id="{D312CA6C-01DA-58C6-900C-EFBEA4C7D2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F6EF496-CC99-47B3-BBF9-BB8652F44993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39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5555" name="Text Box 1">
            <a:extLst>
              <a:ext uri="{FF2B5EF4-FFF2-40B4-BE49-F238E27FC236}">
                <a16:creationId xmlns:a16="http://schemas.microsoft.com/office/drawing/2014/main" id="{EB328059-66F0-3297-3AF4-03F98381D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273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EE20C2A-BF7E-43CD-8E52-F4FBE89EDF22}" type="slidenum">
              <a:rPr lang="it-IT" altLang="it-IT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it-IT" altLang="it-IT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5556" name="Rectangle 2">
            <a:extLst>
              <a:ext uri="{FF2B5EF4-FFF2-40B4-BE49-F238E27FC236}">
                <a16:creationId xmlns:a16="http://schemas.microsoft.com/office/drawing/2014/main" id="{F958D265-82B4-35B2-E05B-730514ED6D0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5557" name="Rectangle 3">
            <a:extLst>
              <a:ext uri="{FF2B5EF4-FFF2-40B4-BE49-F238E27FC236}">
                <a16:creationId xmlns:a16="http://schemas.microsoft.com/office/drawing/2014/main" id="{881FE8EC-3C22-31E4-3C1C-8437ECA566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02BED-73AE-39A2-7323-611D77053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3A958A-8624-CE36-0488-8F1CCDD60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530E57-07FA-5284-897B-DE1F4D67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ED9FA5-4BED-75FD-AC91-36595D22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17D236-40FB-881B-2031-D733A876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91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BF4A65-DC7E-458C-4FF4-C062BED7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18D47D-13F0-E4D9-BBB4-91A601A1B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4F8CBE-1120-7098-5C4F-51DF3913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EB9CC-B955-3CA9-35C0-D39B487F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1109B7-F4A9-1231-38F2-A5854FC3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69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E67A1BB-4B0D-34BE-9650-C4C03ACD4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46890A-C3C7-9835-1B9E-CFA3E9DA5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3ADEC1-284E-3FE8-758A-65F6C485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4D8784-35B1-6254-C717-96783365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7AA45E-71CF-6CD0-10F2-693F7883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7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1_Titolo e contenu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>
            <a:spLocks noGrp="1"/>
          </p:cNvSpPr>
          <p:nvPr>
            <p:ph type="title"/>
          </p:nvPr>
        </p:nvSpPr>
        <p:spPr>
          <a:xfrm>
            <a:off x="1676400" y="136525"/>
            <a:ext cx="10515600" cy="727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body" idx="1"/>
          </p:nvPr>
        </p:nvSpPr>
        <p:spPr>
          <a:xfrm>
            <a:off x="838200" y="182713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7" name="Google Shape;14;p35">
            <a:extLst>
              <a:ext uri="{FF2B5EF4-FFF2-40B4-BE49-F238E27FC236}">
                <a16:creationId xmlns:a16="http://schemas.microsoft.com/office/drawing/2014/main" id="{E9CAE905-583D-4D1E-A245-2EC9AD8630A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84803"/>
          <a:stretch/>
        </p:blipFill>
        <p:spPr>
          <a:xfrm>
            <a:off x="0" y="0"/>
            <a:ext cx="12192000" cy="1042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0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F4747-186E-FF58-5A0B-FCEDFE87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69B093-1A05-7746-C003-895B1F27A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139F42-0269-C12F-F36F-6916D2A9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96D050-5776-8CC9-B84F-2C05CEC3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080DD-197A-18CD-F011-BE5490EF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E662FAD-9B85-B208-9276-F2D790AF9690}"/>
              </a:ext>
            </a:extLst>
          </p:cNvPr>
          <p:cNvSpPr/>
          <p:nvPr userDrawn="1"/>
        </p:nvSpPr>
        <p:spPr>
          <a:xfrm>
            <a:off x="0" y="1690688"/>
            <a:ext cx="12192000" cy="1092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10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1960C-3889-0F1C-DD39-B3FDD587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5EBA3F-BC9C-5B34-2144-230D94311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E535DD-410C-CF5F-2A05-9BB4F27F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1AA668-1255-B1D5-3CE4-345F00D7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0DE47D-4AC8-087E-D2D2-1E6D31C3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54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F30635-FE8F-8505-5526-7364CB59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42297-F030-C599-71D9-A70D95811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DFCFA3-4189-3BE4-E3F9-2D0FE03F7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BFD6D5-76C3-01ED-311B-D34D0C92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131850-E581-0AC5-0B6F-829C5F7C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2C97F6-C570-8403-4E0B-30555F54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72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B8C98-9D91-57FC-2B72-5C5095B2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39496-952A-65A2-AF42-EAB470E4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EC2A5E-5BA3-3FC1-2570-A73C4D5D0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7F1779-5A23-9FC0-E516-B047C499C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A548EB-F718-845E-4050-8C85F4937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4800448-F09E-D2C9-C04E-BED13072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2D3746E-3892-4230-0C2D-5BA1AC6F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105728-6BB5-AECB-790D-0A497170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9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8C67C-E762-1418-50D9-F3BC76E7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F1146D-943D-F34F-C592-6478A1E7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C17AE7-198A-87A5-B331-C989E25B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425135-79DD-694B-6307-6A4D805C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78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3AF584B-E72C-6C6E-5F55-1A3EEC4A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4C0174-F6CF-EB6F-980C-1B80103A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835885-2F1D-817F-6168-0F93429E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94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AD14F-822C-9D44-D0C3-454AC89E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E73B65-576C-512A-8F8A-4B01DEC86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53CF5D-66C3-C4CF-6C3D-F773C5F83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946BA0-4ECA-F1BD-0011-2EAA2574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7F7715-D721-556A-26D0-7BA1B5B2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A167B3-BBBF-4460-85A3-3B503730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81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6469D-6220-5E64-19EE-07EDF177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B8E81A7-3F22-964A-12F8-621897B35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A5CB37-01BD-A8E9-EBDB-C55629C05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9502E3-6C40-C402-A469-A96BC9B9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E06581-B8B0-70A0-740B-B00E3875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6BA80D-7F93-E5D9-84BC-AE2D8C46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8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00FDF6-2B1E-B6BC-CCDE-BF55374A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453595-6951-173D-405E-5AD104CF2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DB0584-F97E-32F9-360D-0476798E5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76D5-393A-416E-85DC-7732C7360B4F}" type="datetimeFigureOut">
              <a:rPr lang="it-IT" smtClean="0"/>
              <a:t>17/12/2025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3F55AC-7B58-CE52-3BCE-5D36321B4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73EF31-7D9A-58B7-3FEA-2E3D9F22E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98C2B-52B1-4E00-8B2E-93A0BB0598D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06FF83-B991-2262-1425-EC47A356459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78880"/>
            <a:ext cx="1219200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ettiegatti.eu/info/norme/statali/2023_0036.htm#0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562E0B1-82DB-819E-B81F-5FFB9400F9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Paola Trionfi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83F1E7-9CF6-2216-024C-FD1CB0C0B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194066" cy="61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4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7F8222-45C8-8E50-B34B-673D995E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65125"/>
            <a:ext cx="10363200" cy="1325563"/>
          </a:xfrm>
        </p:spPr>
        <p:txBody>
          <a:bodyPr/>
          <a:lstStyle/>
          <a:p>
            <a:pPr algn="ctr"/>
            <a:r>
              <a:rPr lang="it-IT" dirty="0"/>
              <a:t>Agenda 2030</a:t>
            </a:r>
          </a:p>
        </p:txBody>
      </p:sp>
      <p:pic>
        <p:nvPicPr>
          <p:cNvPr id="2050" name="Picture 2" descr="Agenda 2030 per lo sviluppo sostenibile - Agenzia per la ...">
            <a:extLst>
              <a:ext uri="{FF2B5EF4-FFF2-40B4-BE49-F238E27FC236}">
                <a16:creationId xmlns:a16="http://schemas.microsoft.com/office/drawing/2014/main" id="{7CFE8ACD-21A8-3D38-8CCC-9BC202D704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6578" r="6150" b="12779"/>
          <a:stretch>
            <a:fillRect/>
          </a:stretch>
        </p:blipFill>
        <p:spPr bwMode="auto">
          <a:xfrm>
            <a:off x="1885784" y="1886076"/>
            <a:ext cx="8420431" cy="43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1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758E4-9246-77A7-3979-54F9B30C3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A7066-5451-C261-4D02-4E689449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65125"/>
            <a:ext cx="10363200" cy="1325563"/>
          </a:xfrm>
        </p:spPr>
        <p:txBody>
          <a:bodyPr/>
          <a:lstStyle/>
          <a:p>
            <a:pPr algn="ctr"/>
            <a:r>
              <a:rPr lang="it-IT" dirty="0"/>
              <a:t>Agenda 2030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5C46B8C-C15C-990C-1208-B23DC3177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404" y="1825625"/>
            <a:ext cx="74831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62B57270-8AAC-F9A7-BAAC-9D43DEB05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867" y="592667"/>
            <a:ext cx="11868151" cy="764117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  <a:tab pos="11582110" algn="l"/>
              </a:tabLst>
            </a:pPr>
            <a:r>
              <a:rPr lang="it-IT" altLang="it-IT" dirty="0"/>
              <a:t>Disposizione speciale in materia di ristorazione (art. 135)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84D3BE2-0D16-33CF-F326-F316BF3E56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3742" y="2053534"/>
            <a:ext cx="12090400" cy="4555067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None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  <a:tab pos="11582110" algn="l"/>
              </a:tabLst>
            </a:pPr>
            <a:r>
              <a:rPr lang="it-IT" altLang="it-IT" b="1" dirty="0">
                <a:cs typeface="Calibri" panose="020F0502020204030204" pitchFamily="34" charset="0"/>
              </a:rPr>
              <a:t>I servizi di ristorazione sono aggiudicati esclusivamente sulla base del criterio dell’offerta economicamente più vantaggiosa, individuata sulla base del miglior rapporto qualità/prezzo.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None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  <a:tab pos="11582110" algn="l"/>
              </a:tabLst>
            </a:pPr>
            <a:r>
              <a:rPr lang="it-IT" altLang="it-IT" sz="2000" dirty="0">
                <a:cs typeface="Calibri" panose="020F0502020204030204" pitchFamily="34" charset="0"/>
              </a:rPr>
              <a:t>La valutazione dell'offerta tecnica tiene conto, in particolare, tramite l’attribuzione di un punteggio premiale: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None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  <a:tab pos="11582110" algn="l"/>
              </a:tabLst>
            </a:pPr>
            <a:r>
              <a:rPr lang="it-IT" altLang="it-IT" sz="2000" dirty="0">
                <a:cs typeface="Calibri" panose="020F0502020204030204" pitchFamily="34" charset="0"/>
              </a:rPr>
              <a:t>a) della qualità dei generi alimentari, con particolare riferimento ai prodotti biologici, tipici e tradizionali, ai prodotti a denominazione protetta, nonché ai prodotti provenienti da sistemi di filiera corta e da operatori dell'agricoltura sociale;</a:t>
            </a:r>
            <a:br>
              <a:rPr lang="it-IT" altLang="it-IT" sz="2000" dirty="0">
                <a:cs typeface="Calibri" panose="020F0502020204030204" pitchFamily="34" charset="0"/>
              </a:rPr>
            </a:br>
            <a:r>
              <a:rPr lang="it-IT" altLang="it-IT" sz="2000" dirty="0">
                <a:cs typeface="Calibri" panose="020F0502020204030204" pitchFamily="34" charset="0"/>
              </a:rPr>
              <a:t>b) del rispetto delle disposizioni ambientali in materia di economia sostenibile (green economy), nonché dei pertinenti</a:t>
            </a:r>
            <a:r>
              <a:rPr lang="it-IT" altLang="it-IT" sz="2000" b="1" dirty="0">
                <a:cs typeface="Calibri" panose="020F0502020204030204" pitchFamily="34" charset="0"/>
              </a:rPr>
              <a:t> criteri ambientali minimi</a:t>
            </a:r>
            <a:r>
              <a:rPr lang="it-IT" altLang="it-IT" sz="2000" dirty="0">
                <a:cs typeface="Calibri" panose="020F0502020204030204" pitchFamily="34" charset="0"/>
              </a:rPr>
              <a:t> di cui all’</a:t>
            </a:r>
            <a:r>
              <a:rPr lang="it-IT" altLang="it-IT" sz="2000" u="sng" dirty="0">
                <a:cs typeface="Calibri" panose="020F0502020204030204" pitchFamily="34" charset="0"/>
                <a:hlinkClick r:id="rId3"/>
              </a:rPr>
              <a:t>articolo 57</a:t>
            </a:r>
            <a:r>
              <a:rPr lang="it-IT" altLang="it-IT" sz="2000" dirty="0">
                <a:cs typeface="Calibri" panose="020F0502020204030204" pitchFamily="34" charset="0"/>
              </a:rPr>
              <a:t>;</a:t>
            </a:r>
            <a:br>
              <a:rPr lang="it-IT" altLang="it-IT" sz="2000" dirty="0">
                <a:cs typeface="Calibri" panose="020F0502020204030204" pitchFamily="34" charset="0"/>
              </a:rPr>
            </a:br>
            <a:r>
              <a:rPr lang="it-IT" altLang="it-IT" sz="2000" dirty="0">
                <a:cs typeface="Calibri" panose="020F0502020204030204" pitchFamily="34" charset="0"/>
              </a:rPr>
              <a:t>c) della qualità della formazione degli operatori.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  <a:tab pos="11582110" algn="l"/>
              </a:tabLst>
            </a:pPr>
            <a:endParaRPr lang="it-IT" alt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99B1D72-9ED4-BC45-1203-D55FFCD08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867" y="592667"/>
            <a:ext cx="11360151" cy="764117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r>
              <a:rPr lang="it-IT" altLang="it-IT" dirty="0"/>
              <a:t>La disciplina generale dei CAM nel d.lgs. 36/2003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DFD701A-BC20-E2E0-6F07-0CE27015E3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4867" y="2073413"/>
            <a:ext cx="11360151" cy="4555067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Aft>
                <a:spcPct val="0"/>
              </a:spcAft>
              <a:buNone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r>
              <a:rPr lang="it-IT" altLang="it-IT" dirty="0"/>
              <a:t>Art. 57 comma 2 (Clausole sociali del bando di gara e degli avvisi e criteri di sostenibilità energetica e ambientale)</a:t>
            </a:r>
          </a:p>
          <a:p>
            <a:pPr marL="609585" indent="-50587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Font typeface="Arial" panose="020B0604020202020204" pitchFamily="34" charset="0"/>
              <a:buChar char="❖"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r>
              <a:rPr lang="it-IT" altLang="it-IT" sz="2267" dirty="0">
                <a:latin typeface="Calibri" panose="020F0502020204030204" pitchFamily="34" charset="0"/>
                <a:cs typeface="Calibri" panose="020F0502020204030204" pitchFamily="34" charset="0"/>
              </a:rPr>
              <a:t>inserimento di specifiche tecniche e clausole contrattuali contenute nei CAM, definiti per specifiche categorie di appalti e concessioni, differenziati, ove tecnicamente opportuno, anche in base al valore dell’appalto o della concessione, con </a:t>
            </a:r>
            <a:r>
              <a:rPr lang="it-IT" altLang="it-IT" sz="2267" dirty="0" err="1">
                <a:latin typeface="Calibri" panose="020F0502020204030204" pitchFamily="34" charset="0"/>
                <a:cs typeface="Calibri" panose="020F0502020204030204" pitchFamily="34" charset="0"/>
              </a:rPr>
              <a:t>d.m.</a:t>
            </a:r>
            <a:r>
              <a:rPr lang="it-IT" altLang="it-IT" sz="2267" dirty="0">
                <a:latin typeface="Calibri" panose="020F0502020204030204" pitchFamily="34" charset="0"/>
                <a:cs typeface="Calibri" panose="020F0502020204030204" pitchFamily="34" charset="0"/>
              </a:rPr>
              <a:t> ambiente e sicurezza energetica</a:t>
            </a:r>
          </a:p>
          <a:p>
            <a:pPr marL="609585" indent="-50587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❖"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r>
              <a:rPr lang="it-IT" altLang="it-IT" sz="2267" dirty="0">
                <a:latin typeface="Calibri" panose="020F0502020204030204" pitchFamily="34" charset="0"/>
                <a:cs typeface="Calibri" panose="020F0502020204030204" pitchFamily="34" charset="0"/>
              </a:rPr>
              <a:t>criteri premianti possono essere tenuti in considerazione anche ai fini della stesura dei documenti di gara per l'applicazione del criterio dell'offerta economicamente più vantaggiosa.</a:t>
            </a:r>
          </a:p>
          <a:p>
            <a:pPr marL="0" indent="103715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endParaRPr lang="it-IT" altLang="it-IT" sz="14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860179-70E9-AECB-AB25-77EF500C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11430000" cy="1690688"/>
          </a:xfrm>
        </p:spPr>
        <p:txBody>
          <a:bodyPr>
            <a:noAutofit/>
          </a:bodyPr>
          <a:lstStyle/>
          <a:p>
            <a:pPr algn="ctr"/>
            <a:br>
              <a:rPr lang="it-IT" sz="3600" dirty="0"/>
            </a:br>
            <a:r>
              <a:rPr lang="it-IT" sz="2400" dirty="0"/>
              <a:t>Piano d’azione per la sostenibilità dei consumi della P. A.</a:t>
            </a:r>
            <a:br>
              <a:rPr lang="it-IT" sz="2400" dirty="0"/>
            </a:br>
            <a:r>
              <a:rPr lang="it-IT" sz="2400" dirty="0"/>
              <a:t>D.M. n 65 10 marzo 2020</a:t>
            </a:r>
            <a:br>
              <a:rPr lang="it-IT" sz="2400" dirty="0"/>
            </a:br>
            <a:r>
              <a:rPr lang="it-IT" sz="3600" dirty="0"/>
              <a:t>Criteri Ambientali Minimi Ristorazione Collettiva</a:t>
            </a:r>
            <a:br>
              <a:rPr lang="it-IT" sz="3600" dirty="0"/>
            </a:br>
            <a:r>
              <a:rPr lang="it-IT" sz="3600" dirty="0"/>
              <a:t>C.A.M .</a:t>
            </a:r>
            <a:br>
              <a:rPr lang="it-IT" sz="3600" dirty="0"/>
            </a:br>
            <a:endParaRPr lang="it-IT" sz="3600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6DAC433-12B7-1B8D-2E29-1EF3C0349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68"/>
          <a:stretch>
            <a:fillRect/>
          </a:stretch>
        </p:blipFill>
        <p:spPr>
          <a:xfrm>
            <a:off x="6767834" y="1789043"/>
            <a:ext cx="5424166" cy="44780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96535C-BE45-4028-D830-7B1F0276AB56}"/>
              </a:ext>
            </a:extLst>
          </p:cNvPr>
          <p:cNvSpPr txBox="1"/>
          <p:nvPr/>
        </p:nvSpPr>
        <p:spPr>
          <a:xfrm>
            <a:off x="392430" y="2356326"/>
            <a:ext cx="60655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ClrTx/>
              <a:buFontTx/>
              <a:buNone/>
            </a:pPr>
            <a:r>
              <a:rPr lang="it-IT" altLang="it-IT" sz="24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Il documento ha l’obiettivo di affrontare diversi aspetti ambientali lungo il ciclo di vita dei servizi di ristorazione collettiva, dalla </a:t>
            </a:r>
            <a:r>
              <a:rPr lang="it-IT" altLang="it-IT" sz="2400" b="1" i="1" u="sng" dirty="0">
                <a:solidFill>
                  <a:srgbClr val="000000"/>
                </a:solidFill>
                <a:latin typeface="Avenir Next LT Pro" panose="020B0504020202020204" pitchFamily="34" charset="0"/>
              </a:rPr>
              <a:t>produzione</a:t>
            </a:r>
            <a:r>
              <a:rPr lang="it-IT" altLang="it-IT" sz="24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 delle derrate, alla loro </a:t>
            </a:r>
            <a:r>
              <a:rPr lang="it-IT" altLang="it-IT" sz="2400" b="1" i="1" u="sng" dirty="0">
                <a:solidFill>
                  <a:srgbClr val="000000"/>
                </a:solidFill>
                <a:latin typeface="Avenir Next LT Pro" panose="020B0504020202020204" pitchFamily="34" charset="0"/>
              </a:rPr>
              <a:t>distribuzione</a:t>
            </a:r>
            <a:r>
              <a:rPr lang="it-IT" altLang="it-IT" sz="24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, al loro </a:t>
            </a:r>
            <a:r>
              <a:rPr lang="it-IT" altLang="it-IT" sz="2400" b="1" i="1" u="sng" dirty="0">
                <a:solidFill>
                  <a:srgbClr val="000000"/>
                </a:solidFill>
                <a:latin typeface="Avenir Next LT Pro" panose="020B0504020202020204" pitchFamily="34" charset="0"/>
              </a:rPr>
              <a:t>confezionamento</a:t>
            </a:r>
            <a:r>
              <a:rPr lang="it-IT" altLang="it-IT" sz="24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, alla </a:t>
            </a:r>
            <a:r>
              <a:rPr lang="it-IT" altLang="it-IT" sz="2400" b="1" i="1" u="sng" dirty="0">
                <a:solidFill>
                  <a:srgbClr val="000000"/>
                </a:solidFill>
                <a:latin typeface="Avenir Next LT Pro" panose="020B0504020202020204" pitchFamily="34" charset="0"/>
              </a:rPr>
              <a:t>preparazione dei pasti</a:t>
            </a:r>
            <a:r>
              <a:rPr lang="it-IT" altLang="it-IT" sz="24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, allo </a:t>
            </a:r>
            <a:r>
              <a:rPr lang="it-IT" altLang="it-IT" sz="2400" b="1" i="1" u="sng" dirty="0">
                <a:solidFill>
                  <a:srgbClr val="000000"/>
                </a:solidFill>
                <a:latin typeface="Avenir Next LT Pro" panose="020B0504020202020204" pitchFamily="34" charset="0"/>
              </a:rPr>
              <a:t>smaltimento dei rifiuti </a:t>
            </a:r>
            <a:r>
              <a:rPr lang="it-IT" altLang="it-IT" sz="24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generati, proponendo soluzioni migliorative dal punto di vista ambientale </a:t>
            </a:r>
            <a:r>
              <a:rPr lang="it-IT" altLang="it-IT" sz="2400" b="1" i="1" u="sng" dirty="0">
                <a:solidFill>
                  <a:srgbClr val="000000"/>
                </a:solidFill>
                <a:latin typeface="Avenir Next LT Pro" panose="020B0504020202020204" pitchFamily="34" charset="0"/>
              </a:rPr>
              <a:t>lungo tutto il processo</a:t>
            </a:r>
            <a:r>
              <a:rPr lang="it-IT" altLang="it-IT" sz="2400" i="1" dirty="0">
                <a:solidFill>
                  <a:srgbClr val="000000"/>
                </a:solidFill>
                <a:latin typeface="Avenir Next LT Pro" panose="020B05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200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4A323-4432-63A6-2296-E0B5F4A06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68D796-93FC-F29A-70D2-E9B4176B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3" y="298175"/>
            <a:ext cx="10515600" cy="1249679"/>
          </a:xfrm>
        </p:spPr>
        <p:txBody>
          <a:bodyPr>
            <a:normAutofit/>
          </a:bodyPr>
          <a:lstStyle/>
          <a:p>
            <a:r>
              <a:rPr lang="it-IT" dirty="0"/>
              <a:t>Agenda 2030 e CAM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C6BB35-BD72-BF77-52E7-33C30EFBC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87" y="1834449"/>
            <a:ext cx="5509765" cy="4409487"/>
          </a:xfrm>
        </p:spPr>
      </p:pic>
    </p:spTree>
    <p:extLst>
      <p:ext uri="{BB962C8B-B14F-4D97-AF65-F5344CB8AC3E}">
        <p14:creationId xmlns:p14="http://schemas.microsoft.com/office/powerpoint/2010/main" val="210613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443C6-4683-836D-FBE3-95FC3BC6A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228646-DB57-5D33-2F79-7F0B5561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8175"/>
            <a:ext cx="11963399" cy="1249679"/>
          </a:xfrm>
        </p:spPr>
        <p:txBody>
          <a:bodyPr>
            <a:normAutofit/>
          </a:bodyPr>
          <a:lstStyle/>
          <a:p>
            <a:r>
              <a:rPr lang="it-IT" dirty="0"/>
              <a:t>Il potere e il dovere della Stazione Appaltante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B9DB1222-D437-AEC0-49E4-29E27B587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31" y="894522"/>
            <a:ext cx="10871372" cy="58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4000" dirty="0">
                <a:solidFill>
                  <a:srgbClr val="000000"/>
                </a:solidFill>
                <a:latin typeface="Avenir Next LT Pro" panose="020B0504020202020204" pitchFamily="34" charset="0"/>
              </a:rPr>
              <a:t> </a:t>
            </a:r>
            <a:br>
              <a:rPr lang="it-IT" altLang="it-IT" sz="4000" dirty="0">
                <a:solidFill>
                  <a:srgbClr val="000000"/>
                </a:solidFill>
                <a:latin typeface="Avenir Next LT Pro" panose="020B0504020202020204" pitchFamily="34" charset="0"/>
              </a:rPr>
            </a:br>
            <a:br>
              <a:rPr lang="it-IT" altLang="it-IT" sz="4000" dirty="0">
                <a:solidFill>
                  <a:srgbClr val="000000"/>
                </a:solidFill>
                <a:latin typeface="Avenir Next LT Pro" panose="020B0504020202020204" pitchFamily="34" charset="0"/>
              </a:rPr>
            </a:br>
            <a:r>
              <a:rPr lang="it-IT" altLang="it-IT" sz="2000" dirty="0">
                <a:solidFill>
                  <a:srgbClr val="000000"/>
                </a:solidFill>
                <a:latin typeface="Avenir Next LT Pro" panose="020B0504020202020204" pitchFamily="34" charset="0"/>
              </a:rPr>
              <a:t>POSSONO </a:t>
            </a:r>
            <a: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  <a:t>attraverso la definizione della documentazione di gara svolgere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2000" b="1" dirty="0">
                <a:solidFill>
                  <a:srgbClr val="333333"/>
                </a:solidFill>
                <a:latin typeface="Avenir Next LT Pro" panose="020B0504020202020204" pitchFamily="34" charset="0"/>
              </a:rPr>
              <a:t>una funzione sociale </a:t>
            </a:r>
            <a: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  <a:t>-&gt; promuovere salute e benessere con una corretta alimentazione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b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</a:br>
            <a:r>
              <a:rPr lang="it-IT" altLang="it-IT" sz="2000" b="1" dirty="0">
                <a:solidFill>
                  <a:srgbClr val="333333"/>
                </a:solidFill>
                <a:latin typeface="Avenir Next LT Pro" panose="020B0504020202020204" pitchFamily="34" charset="0"/>
              </a:rPr>
              <a:t>funzione ambientale </a:t>
            </a:r>
            <a: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  <a:t>-&gt; tutelare l'ambiente e sviluppare un modello agricolo sostenibile,</a:t>
            </a:r>
            <a:b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</a:br>
            <a: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  <a:t>ridurre gli sprechi e sviluppare una cultura sul valore del cibo, promuovere modelli produttivi e distributivi a basso impatto ambientale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it-IT" altLang="it-IT" sz="2000" dirty="0">
              <a:solidFill>
                <a:srgbClr val="333333"/>
              </a:solidFill>
              <a:latin typeface="Avenir Next LT Pro" panose="020B05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2000" b="1" dirty="0">
                <a:solidFill>
                  <a:srgbClr val="333333"/>
                </a:solidFill>
                <a:latin typeface="Avenir Next LT Pro" panose="020B0504020202020204" pitchFamily="34" charset="0"/>
              </a:rPr>
              <a:t>funzione economica </a:t>
            </a:r>
            <a: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  <a:t>-&gt; sviluppo dell’economia del territorio</a:t>
            </a:r>
            <a:br>
              <a:rPr lang="it-IT" altLang="it-IT" sz="2000" dirty="0">
                <a:solidFill>
                  <a:srgbClr val="000000"/>
                </a:solidFill>
                <a:latin typeface="Avenir Next LT Pro" panose="020B0504020202020204" pitchFamily="34" charset="0"/>
              </a:rPr>
            </a:br>
            <a:br>
              <a:rPr lang="it-IT" altLang="it-IT" sz="2000" dirty="0">
                <a:solidFill>
                  <a:srgbClr val="000000"/>
                </a:solidFill>
                <a:latin typeface="Avenir Next LT Pro" panose="020B0504020202020204" pitchFamily="34" charset="0"/>
              </a:rPr>
            </a:br>
            <a:r>
              <a:rPr lang="it-IT" altLang="it-IT" sz="2000" dirty="0">
                <a:solidFill>
                  <a:srgbClr val="000000"/>
                </a:solidFill>
                <a:latin typeface="Avenir Next LT Pro" panose="020B0504020202020204" pitchFamily="34" charset="0"/>
              </a:rPr>
              <a:t>DEVONO:  le stazioni Appaltanti devono</a:t>
            </a:r>
            <a: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  <a:t> stabilire idonee </a:t>
            </a:r>
            <a:r>
              <a:rPr lang="it-IT" altLang="it-IT" sz="2000" b="1" dirty="0">
                <a:solidFill>
                  <a:srgbClr val="333333"/>
                </a:solidFill>
                <a:latin typeface="Avenir Next LT Pro" panose="020B0504020202020204" pitchFamily="34" charset="0"/>
              </a:rPr>
              <a:t>basi d'asta</a:t>
            </a:r>
            <a: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  <a:t>, coerenti con i criteri definiti nel bando di gara con adeguati corrispettivi.</a:t>
            </a:r>
            <a:b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</a:br>
            <a: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  <a:t>Garantire la qualità delle prestazioni in tutte le fasi, predisposizione parametri di gara,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2000" dirty="0">
                <a:solidFill>
                  <a:srgbClr val="333333"/>
                </a:solidFill>
                <a:latin typeface="Avenir Next LT Pro" panose="020B0504020202020204" pitchFamily="34" charset="0"/>
              </a:rPr>
              <a:t>offerta economicamente più vantaggiosa, anche tenendo fermo il prezzo -  competizione 100% qualità.</a:t>
            </a:r>
          </a:p>
        </p:txBody>
      </p:sp>
    </p:spTree>
    <p:extLst>
      <p:ext uri="{BB962C8B-B14F-4D97-AF65-F5344CB8AC3E}">
        <p14:creationId xmlns:p14="http://schemas.microsoft.com/office/powerpoint/2010/main" val="78254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C174160C-A744-825A-65B8-B91BB019E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031" y="3186145"/>
            <a:ext cx="5503146" cy="189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73730" name="AutoShape 2">
            <a:extLst>
              <a:ext uri="{FF2B5EF4-FFF2-40B4-BE49-F238E27FC236}">
                <a16:creationId xmlns:a16="http://schemas.microsoft.com/office/drawing/2014/main" id="{248F330A-5F43-B426-A368-2D25EA2A5C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7922" y="2914717"/>
            <a:ext cx="1804753" cy="3175"/>
          </a:xfrm>
          <a:prstGeom prst="bentConnector3">
            <a:avLst>
              <a:gd name="adj1" fmla="val 49870"/>
            </a:avLst>
          </a:prstGeom>
          <a:noFill/>
          <a:ln w="38160" cap="sq">
            <a:solidFill>
              <a:srgbClr val="15A375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6EA2597-1B9A-D4FD-1101-194624857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296" y="2732179"/>
            <a:ext cx="2010715" cy="7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88" tIns="44994" rIns="89988" bIns="449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Avenir Next LT Pro" panose="020B0504020202020204" pitchFamily="34" charset="0"/>
              </a:rPr>
              <a:t>Dipende dove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Avenir Next LT Pro" panose="020B0504020202020204" pitchFamily="34" charset="0"/>
              </a:rPr>
              <a:t>si vuole arrivare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34B5211-322C-6D83-0F25-9632C6E4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74" y="2379800"/>
            <a:ext cx="1695229" cy="69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88" tIns="44994" rIns="89988" bIns="449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000" dirty="0">
                <a:solidFill>
                  <a:srgbClr val="000000"/>
                </a:solidFill>
                <a:latin typeface="Avenir Next LT Pro" panose="020B0504020202020204" pitchFamily="34" charset="0"/>
              </a:rPr>
              <a:t>Criteri 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 sz="2000" dirty="0">
                <a:solidFill>
                  <a:srgbClr val="000000"/>
                </a:solidFill>
                <a:latin typeface="Avenir Next LT Pro" panose="020B0504020202020204" pitchFamily="34" charset="0"/>
              </a:rPr>
              <a:t>a base d’asta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CA597AD9-23EF-5796-6992-351449C2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821" y="2821067"/>
            <a:ext cx="5503145" cy="189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/>
          <a:lstStyle>
            <a:lvl1pPr marL="320675" indent="-320675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200" b="1">
                <a:solidFill>
                  <a:srgbClr val="000000"/>
                </a:solidFill>
                <a:latin typeface="Avenir Next LT Pro" panose="020B0504020202020204" pitchFamily="34" charset="0"/>
              </a:rPr>
              <a:t>100% qualità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80EC31A0-3B28-48AA-D058-6358A72A6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583" y="3600428"/>
            <a:ext cx="5503146" cy="189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/>
          <a:lstStyle>
            <a:lvl1pPr marL="320675" indent="-320675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</a:rPr>
              <a:t>80% qualità  20% prezzo</a:t>
            </a:r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07B020BB-631A-E7D8-246A-D17ED6F0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583" y="4355979"/>
            <a:ext cx="5503146" cy="189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/>
          <a:lstStyle>
            <a:lvl1pPr marL="320675" indent="-320675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</a:rPr>
              <a:t>70% qualità  30% prezzo</a:t>
            </a:r>
          </a:p>
        </p:txBody>
      </p:sp>
      <p:pic>
        <p:nvPicPr>
          <p:cNvPr id="73738" name="Picture 10">
            <a:extLst>
              <a:ext uri="{FF2B5EF4-FFF2-40B4-BE49-F238E27FC236}">
                <a16:creationId xmlns:a16="http://schemas.microsoft.com/office/drawing/2014/main" id="{C24FCA50-8926-5C00-1C07-59445858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30" y="6381366"/>
            <a:ext cx="1904752" cy="38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9" name="Text Box 11">
            <a:extLst>
              <a:ext uri="{FF2B5EF4-FFF2-40B4-BE49-F238E27FC236}">
                <a16:creationId xmlns:a16="http://schemas.microsoft.com/office/drawing/2014/main" id="{3B1D0ABC-C31B-9210-E6AB-3340118E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122" y="5157563"/>
            <a:ext cx="10840229" cy="89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88" tIns="46794" rIns="89988" bIns="467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dirty="0">
                <a:solidFill>
                  <a:srgbClr val="000000"/>
                </a:solidFill>
                <a:latin typeface="Avenir Next LT Pro" panose="020B0504020202020204" pitchFamily="34" charset="0"/>
              </a:rPr>
              <a:t>Il costo pasto secondo i CAM per adempiere alle richieste di gara non può essere inferiore ai 5.5 euro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dirty="0">
                <a:solidFill>
                  <a:srgbClr val="333333"/>
                </a:solidFill>
                <a:latin typeface="Avenir Next LT Pro" panose="020B0504020202020204" pitchFamily="34" charset="0"/>
              </a:rPr>
              <a:t>Applicazione CAM base d'asta – intervento dell’ANAC</a:t>
            </a:r>
          </a:p>
          <a:p>
            <a:pPr>
              <a:buClrTx/>
              <a:buFontTx/>
              <a:buNone/>
            </a:pPr>
            <a:endParaRPr lang="it-IT" altLang="it-IT" dirty="0">
              <a:solidFill>
                <a:srgbClr val="333333"/>
              </a:solidFill>
            </a:endParaRP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77A7D121-6F05-503C-A4F5-2D5216B03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834" y="819490"/>
            <a:ext cx="9250745" cy="12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4000" dirty="0">
                <a:solidFill>
                  <a:srgbClr val="000000"/>
                </a:solidFill>
                <a:latin typeface="Avenir Next LT Pro" panose="020B0504020202020204" pitchFamily="34" charset="0"/>
              </a:rPr>
              <a:t>Aspetti economici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87143D0-5470-A3FD-9427-F8F0326CFD82}"/>
              </a:ext>
            </a:extLst>
          </p:cNvPr>
          <p:cNvSpPr/>
          <p:nvPr/>
        </p:nvSpPr>
        <p:spPr>
          <a:xfrm>
            <a:off x="0" y="1729409"/>
            <a:ext cx="12192000" cy="939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>
            <a:extLst>
              <a:ext uri="{FF2B5EF4-FFF2-40B4-BE49-F238E27FC236}">
                <a16:creationId xmlns:a16="http://schemas.microsoft.com/office/drawing/2014/main" id="{702A1DE4-4999-E07F-06A9-1BCA29D1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0" y="-46726"/>
            <a:ext cx="12274540" cy="690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8" name="Oval 2">
            <a:extLst>
              <a:ext uri="{FF2B5EF4-FFF2-40B4-BE49-F238E27FC236}">
                <a16:creationId xmlns:a16="http://schemas.microsoft.com/office/drawing/2014/main" id="{6B678D01-DD4D-B587-7A2B-20496B05152C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4980927" y="2730591"/>
            <a:ext cx="2136497" cy="1192058"/>
          </a:xfrm>
          <a:prstGeom prst="ellipse">
            <a:avLst/>
          </a:prstGeom>
          <a:solidFill>
            <a:srgbClr val="ED7D31"/>
          </a:solidFill>
          <a:ln w="6480" cap="sq">
            <a:solidFill>
              <a:srgbClr val="4472C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1600">
                <a:latin typeface="Calibri" panose="020F0502020204030204" pitchFamily="34" charset="0"/>
              </a:rPr>
              <a:t>Mensa scolastica</a:t>
            </a:r>
          </a:p>
        </p:txBody>
      </p:sp>
      <p:sp>
        <p:nvSpPr>
          <p:cNvPr id="70659" name="Oval 3">
            <a:extLst>
              <a:ext uri="{FF2B5EF4-FFF2-40B4-BE49-F238E27FC236}">
                <a16:creationId xmlns:a16="http://schemas.microsoft.com/office/drawing/2014/main" id="{2117B83E-0027-4382-3240-2D3DDB6F64FA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4980927" y="2730591"/>
            <a:ext cx="2136497" cy="1192058"/>
          </a:xfrm>
          <a:prstGeom prst="ellipse">
            <a:avLst/>
          </a:prstGeom>
          <a:solidFill>
            <a:srgbClr val="70AD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1600" dirty="0">
                <a:latin typeface="Calibri" panose="020F0502020204030204" pitchFamily="34" charset="0"/>
              </a:rPr>
              <a:t>Comunità del cibo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BCE37BCB-EC49-9575-DBA4-6567A5347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181" y="136954"/>
            <a:ext cx="10514231" cy="72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4B4FC712-8213-F457-A5BC-6620E83E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91" y="1827422"/>
            <a:ext cx="10514231" cy="43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5443A033-DC87-F24B-43C1-436416F0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5"/>
            <a:ext cx="12190413" cy="676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F8128-F863-91A1-423A-8F978DDF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INDEX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AFCCA4-4ACE-5444-2600-FB41C876F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585"/>
            <a:ext cx="10515600" cy="3823377"/>
          </a:xfrm>
        </p:spPr>
        <p:txBody>
          <a:bodyPr/>
          <a:lstStyle/>
          <a:p>
            <a:r>
              <a:rPr lang="it-IT" dirty="0"/>
              <a:t>Ruolo, evoluzione e potenzialità servizio ristorazione collettiva</a:t>
            </a:r>
          </a:p>
          <a:p>
            <a:endParaRPr lang="it-IT" dirty="0"/>
          </a:p>
          <a:p>
            <a:r>
              <a:rPr lang="it-IT" dirty="0"/>
              <a:t>Ridurre l’impronta ecologica del servizio, Legislazione vigente  e CAM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Servizio di ristorazione come motore di sviluppo del territorio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279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C7097A-58D1-90E4-A2F1-C9DBA3A3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Clausole contrattuali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382F9F-D835-9645-2EB0-5C636A136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Requisiti degli alimenti </a:t>
            </a:r>
          </a:p>
          <a:p>
            <a:r>
              <a:rPr lang="it-IT" dirty="0"/>
              <a:t>Flussi informativi </a:t>
            </a:r>
          </a:p>
          <a:p>
            <a:r>
              <a:rPr lang="it-IT" dirty="0"/>
              <a:t>Prevenzione e gestione delle eccedenze alimentari </a:t>
            </a:r>
          </a:p>
          <a:p>
            <a:r>
              <a:rPr lang="it-IT" dirty="0"/>
              <a:t>MOCA (stoviglie, bicchieri, contenitori) </a:t>
            </a:r>
          </a:p>
          <a:p>
            <a:r>
              <a:rPr lang="it-IT" dirty="0"/>
              <a:t>Prevenzione e gestione dei rifiuti </a:t>
            </a:r>
          </a:p>
          <a:p>
            <a:r>
              <a:rPr lang="it-IT" dirty="0"/>
              <a:t>Tovaglie e tovaglioli </a:t>
            </a:r>
          </a:p>
          <a:p>
            <a:r>
              <a:rPr lang="it-IT" dirty="0"/>
              <a:t>Pulizie </a:t>
            </a:r>
          </a:p>
          <a:p>
            <a:r>
              <a:rPr lang="it-IT" dirty="0"/>
              <a:t>Formazione e aggiornamenti del personale addetto al servizio </a:t>
            </a:r>
          </a:p>
          <a:p>
            <a:r>
              <a:rPr lang="it-IT" dirty="0"/>
              <a:t>Centro di cottura interno: apparecchiature </a:t>
            </a:r>
          </a:p>
        </p:txBody>
      </p:sp>
    </p:spTree>
    <p:extLst>
      <p:ext uri="{BB962C8B-B14F-4D97-AF65-F5344CB8AC3E}">
        <p14:creationId xmlns:p14="http://schemas.microsoft.com/office/powerpoint/2010/main" val="13908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>
            <a:extLst>
              <a:ext uri="{FF2B5EF4-FFF2-40B4-BE49-F238E27FC236}">
                <a16:creationId xmlns:a16="http://schemas.microsoft.com/office/drawing/2014/main" id="{FA9DBA78-EE1D-061F-A67B-E6011542F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31" y="778221"/>
            <a:ext cx="10463438" cy="132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4000" dirty="0">
                <a:solidFill>
                  <a:srgbClr val="000000"/>
                </a:solidFill>
                <a:latin typeface="Avenir Next LT Pro" panose="020B0504020202020204" pitchFamily="34" charset="0"/>
              </a:rPr>
              <a:t>Criteri premianti</a:t>
            </a: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0111D05-44D2-563B-22C6-959FB881E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98" y="2084563"/>
            <a:ext cx="11196767" cy="487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400">
                <a:solidFill>
                  <a:srgbClr val="000000"/>
                </a:solidFill>
                <a:latin typeface="Avenir Next LT Pro" panose="020B0504020202020204" pitchFamily="34" charset="0"/>
              </a:rPr>
              <a:t>Prodotti biologici km 0 e filiera corta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400">
                <a:solidFill>
                  <a:srgbClr val="000000"/>
                </a:solidFill>
                <a:latin typeface="Avenir Next LT Pro" panose="020B0504020202020204" pitchFamily="34" charset="0"/>
              </a:rPr>
              <a:t>Impatto ambientale logistica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400">
                <a:solidFill>
                  <a:srgbClr val="000000"/>
                </a:solidFill>
                <a:latin typeface="Avenir Next LT Pro" panose="020B0504020202020204" pitchFamily="34" charset="0"/>
              </a:rPr>
              <a:t>Comunicazione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400">
                <a:solidFill>
                  <a:srgbClr val="000000"/>
                </a:solidFill>
                <a:latin typeface="Avenir Next LT Pro" panose="020B0504020202020204" pitchFamily="34" charset="0"/>
              </a:rPr>
              <a:t>Ulteriori caratteristiche ambientali e sociali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400">
                <a:solidFill>
                  <a:srgbClr val="000000"/>
                </a:solidFill>
                <a:latin typeface="Avenir Next LT Pro" panose="020B0504020202020204" pitchFamily="34" charset="0"/>
              </a:rPr>
              <a:t>Prodotti ittici: acquacoltura biologica, specie a «Tasso Rendimento Sostenibile», prodotti ittici freschi locali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altLang="it-IT" sz="2400">
                <a:solidFill>
                  <a:srgbClr val="000000"/>
                </a:solidFill>
                <a:latin typeface="Avenir Next LT Pro" panose="020B0504020202020204" pitchFamily="34" charset="0"/>
              </a:rPr>
              <a:t>Verifica delle condizioni di lavoro lungo la catena di fornitura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AB96B85-DD0D-92F4-85A7-0C57506B81F7}"/>
              </a:ext>
            </a:extLst>
          </p:cNvPr>
          <p:cNvSpPr/>
          <p:nvPr/>
        </p:nvSpPr>
        <p:spPr>
          <a:xfrm>
            <a:off x="0" y="1729409"/>
            <a:ext cx="12192000" cy="939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id="{4924BAC1-768A-2C51-B31B-3DF75C4F8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516" y="768697"/>
            <a:ext cx="9858679" cy="12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4000" dirty="0">
                <a:solidFill>
                  <a:srgbClr val="000000"/>
                </a:solidFill>
                <a:latin typeface="Avenir Next LT Pro" panose="020B0504020202020204" pitchFamily="34" charset="0"/>
              </a:rPr>
              <a:t>Km0:  nuova legge del 26 giugno 2022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FF688C7E-1668-12DA-3C52-ECEB0C398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35" y="1759168"/>
            <a:ext cx="11520575" cy="435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ts val="1000"/>
              </a:spcBef>
              <a:spcAft>
                <a:spcPts val="1425"/>
              </a:spcAft>
            </a:pPr>
            <a:r>
              <a:rPr lang="it-IT" altLang="it-IT" i="1">
                <a:solidFill>
                  <a:srgbClr val="000000"/>
                </a:solidFill>
                <a:latin typeface="Avenir Next LT Pro" panose="020B0504020202020204" pitchFamily="34" charset="0"/>
              </a:rPr>
              <a:t>La nuova legge precisa che possono essere considerati a Km zero </a:t>
            </a:r>
            <a:r>
              <a:rPr lang="it-IT" altLang="it-IT" b="1" i="1">
                <a:solidFill>
                  <a:srgbClr val="000000"/>
                </a:solidFill>
                <a:latin typeface="Avenir Next LT Pro" panose="020B0504020202020204" pitchFamily="34" charset="0"/>
              </a:rPr>
              <a:t>gli alimenti prodotti nel raggio massimo di 70 chilometri dal luogo di vendita o di consumo</a:t>
            </a:r>
            <a:r>
              <a:rPr lang="it-IT" altLang="it-IT" i="1">
                <a:solidFill>
                  <a:srgbClr val="000000"/>
                </a:solidFill>
                <a:latin typeface="Avenir Next LT Pro" panose="020B0504020202020204" pitchFamily="34" charset="0"/>
              </a:rPr>
              <a:t>, o provenienti dalla stessa provincia (oppure sbarcati entro i 70 km, nel caso del pescato). 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1425"/>
              </a:spcAft>
            </a:pPr>
            <a:r>
              <a:rPr lang="it-IT" altLang="it-IT" i="1">
                <a:solidFill>
                  <a:srgbClr val="000000"/>
                </a:solidFill>
                <a:latin typeface="Avenir Next LT Pro" panose="020B0504020202020204" pitchFamily="34" charset="0"/>
              </a:rPr>
              <a:t>Per quanto riguarda invece la </a:t>
            </a:r>
            <a:r>
              <a:rPr lang="it-IT" altLang="it-IT" b="1" i="1">
                <a:solidFill>
                  <a:srgbClr val="000000"/>
                </a:solidFill>
                <a:latin typeface="Avenir Next LT Pro" panose="020B0504020202020204" pitchFamily="34" charset="0"/>
              </a:rPr>
              <a:t>filiera corta</a:t>
            </a:r>
            <a:r>
              <a:rPr lang="it-IT" altLang="it-IT" i="1">
                <a:solidFill>
                  <a:srgbClr val="000000"/>
                </a:solidFill>
                <a:latin typeface="Avenir Next LT Pro" panose="020B0504020202020204" pitchFamily="34" charset="0"/>
              </a:rPr>
              <a:t>, i prodotti caratterizzati da questa dicitura devono arrivare al consumatore finale </a:t>
            </a:r>
            <a:r>
              <a:rPr lang="it-IT" altLang="it-IT" b="1" i="1">
                <a:solidFill>
                  <a:srgbClr val="000000"/>
                </a:solidFill>
                <a:latin typeface="Avenir Next LT Pro" panose="020B0504020202020204" pitchFamily="34" charset="0"/>
              </a:rPr>
              <a:t>passando al massimo attraverso un intermediario</a:t>
            </a:r>
            <a:r>
              <a:rPr lang="it-IT" altLang="it-IT" i="1">
                <a:solidFill>
                  <a:srgbClr val="000000"/>
                </a:solidFill>
                <a:latin typeface="Avenir Next LT Pro" panose="020B0504020202020204" pitchFamily="34" charset="0"/>
              </a:rPr>
              <a:t>. I prodotti, così definiti, sono promossi dalla norma con alcune misure di carattere logistico, come quella che prevede di riservare uno spazio di almeno il 30% delle aree destinate ai mercati in genere, oltre che esserci spazi adeguati per la pesca, prospicenti i punti di sbarco. Regioni ed enti locali possono inoltre favorire la creazione di spazi ad hoc all’interno dei supermercati, previo accordo con le insegne" (fonte Il Fatto Alimentare)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0CF601A-008D-09B7-0C7A-19043EABB9DA}"/>
              </a:ext>
            </a:extLst>
          </p:cNvPr>
          <p:cNvSpPr/>
          <p:nvPr/>
        </p:nvSpPr>
        <p:spPr>
          <a:xfrm>
            <a:off x="0" y="1729409"/>
            <a:ext cx="12192000" cy="939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F5E69-A406-4C24-7706-341A12E5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3DC40-C402-0EF2-2DE3-F5FE296C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Dal 10° Rating di FOODINSIDER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31D9DE-9E5A-B227-01C9-C091F64D8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04660"/>
            <a:ext cx="10515600" cy="3673813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it-IT" sz="3600" dirty="0"/>
              <a:t>Come evolve la ristorazione scolastica grazie alla normativa dei CAM del 2020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9DB40C4-9B4E-3F72-27FE-64D7662C0410}"/>
              </a:ext>
            </a:extLst>
          </p:cNvPr>
          <p:cNvSpPr/>
          <p:nvPr/>
        </p:nvSpPr>
        <p:spPr>
          <a:xfrm>
            <a:off x="0" y="6228926"/>
            <a:ext cx="12303889" cy="73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6CA478-894E-511C-B79B-CFB16A58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802" y="6485756"/>
            <a:ext cx="1414395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53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AE220DA-CBB7-21E8-AD72-8C2EC1F1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716"/>
            <a:ext cx="12191999" cy="58322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1167AF-C198-5624-5073-F3DC1847A609}"/>
              </a:ext>
            </a:extLst>
          </p:cNvPr>
          <p:cNvSpPr txBox="1"/>
          <p:nvPr/>
        </p:nvSpPr>
        <p:spPr>
          <a:xfrm>
            <a:off x="2589972" y="223799"/>
            <a:ext cx="715700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it-IT" sz="4400" dirty="0">
                <a:solidFill>
                  <a:srgbClr val="374151"/>
                </a:solidFill>
                <a:latin typeface="Avenir Next LT Pro" panose="020B0504020202020204" pitchFamily="34" charset="0"/>
                <a:sym typeface="Century Gothic"/>
              </a:rPr>
              <a:t>Effetto CAM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369883-1320-AD0C-AFD1-A3C8E3F30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801" y="6634201"/>
            <a:ext cx="1414395" cy="18289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C1101F5-9E52-3D80-BB99-5C257AAD3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84"/>
            <a:ext cx="12192000" cy="1042416"/>
          </a:xfrm>
          <a:prstGeom prst="rect">
            <a:avLst/>
          </a:prstGeom>
        </p:spPr>
      </p:pic>
      <p:sp>
        <p:nvSpPr>
          <p:cNvPr id="4" name="Titolo 9">
            <a:extLst>
              <a:ext uri="{FF2B5EF4-FFF2-40B4-BE49-F238E27FC236}">
                <a16:creationId xmlns:a16="http://schemas.microsoft.com/office/drawing/2014/main" id="{97C385E0-D8D8-B362-6D56-A10388A661CA}"/>
              </a:ext>
            </a:extLst>
          </p:cNvPr>
          <p:cNvSpPr txBox="1">
            <a:spLocks/>
          </p:cNvSpPr>
          <p:nvPr/>
        </p:nvSpPr>
        <p:spPr>
          <a:xfrm>
            <a:off x="1676400" y="-73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Effetto CAM</a:t>
            </a:r>
          </a:p>
        </p:txBody>
      </p:sp>
    </p:spTree>
    <p:extLst>
      <p:ext uri="{BB962C8B-B14F-4D97-AF65-F5344CB8AC3E}">
        <p14:creationId xmlns:p14="http://schemas.microsoft.com/office/powerpoint/2010/main" val="429420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67347CC-A48C-A82D-E8EF-46296CCF4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223963"/>
            <a:ext cx="3246437" cy="202987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it-IT" altLang="it-IT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</a:pPr>
            <a:endParaRPr lang="it-IT" altLang="it-IT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Un pasto caldo e completo al fine 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di sfamare </a:t>
            </a: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tutti i bambini.</a:t>
            </a:r>
          </a:p>
          <a:p>
            <a:pPr algn="just" hangingPunct="1">
              <a:lnSpc>
                <a:spcPct val="100000"/>
              </a:lnSpc>
            </a:pPr>
            <a:endParaRPr lang="it-IT" altLang="it-IT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</a:pPr>
            <a:endParaRPr lang="it-IT" altLang="it-IT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</a:pPr>
            <a:endParaRPr lang="it-IT" altLang="it-IT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</a:pPr>
            <a:endParaRPr lang="it-IT" altLang="it-IT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</a:pPr>
            <a:endParaRPr lang="it-IT" altLang="it-IT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0D9DD54-51DB-14CC-BFF6-E596F699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1204913"/>
            <a:ext cx="3455988" cy="2008187"/>
          </a:xfrm>
          <a:prstGeom prst="rect">
            <a:avLst/>
          </a:prstGeom>
          <a:solidFill>
            <a:srgbClr val="C5E0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it-IT" altLang="it-IT" sz="14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</a:pPr>
            <a:endParaRPr lang="it-IT" altLang="it-IT" sz="14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it-IT" altLang="it-IT" sz="1400">
                <a:latin typeface="Calibri" panose="020F0502020204030204" pitchFamily="34" charset="0"/>
                <a:cs typeface="Arial" panose="020B0604020202020204" pitchFamily="34" charset="0"/>
              </a:rPr>
              <a:t>Un pasto </a:t>
            </a:r>
            <a:r>
              <a:rPr lang="it-IT" altLang="it-IT" sz="1400" b="1">
                <a:latin typeface="Calibri" panose="020F0502020204030204" pitchFamily="34" charset="0"/>
                <a:cs typeface="Arial" panose="020B0604020202020204" pitchFamily="34" charset="0"/>
              </a:rPr>
              <a:t>sicuro </a:t>
            </a:r>
            <a:r>
              <a:rPr lang="it-IT" altLang="it-IT" sz="1400">
                <a:latin typeface="Calibri" panose="020F0502020204030204" pitchFamily="34" charset="0"/>
                <a:cs typeface="Arial" panose="020B0604020202020204" pitchFamily="34" charset="0"/>
              </a:rPr>
              <a:t>dal punto di vista igienico-sanitario, </a:t>
            </a:r>
            <a:r>
              <a:rPr lang="it-IT" altLang="it-IT" sz="1400" b="1">
                <a:latin typeface="Calibri" panose="020F0502020204030204" pitchFamily="34" charset="0"/>
                <a:cs typeface="Arial" panose="020B0604020202020204" pitchFamily="34" charset="0"/>
              </a:rPr>
              <a:t>gradevole</a:t>
            </a:r>
            <a:r>
              <a:rPr lang="it-IT" altLang="it-IT" sz="1400">
                <a:latin typeface="Calibri" panose="020F0502020204030204" pitchFamily="34" charset="0"/>
                <a:cs typeface="Arial" panose="020B0604020202020204" pitchFamily="34" charset="0"/>
              </a:rPr>
              <a:t> all’interno di un </a:t>
            </a:r>
            <a:r>
              <a:rPr lang="it-IT" altLang="it-IT" sz="1400" b="1">
                <a:latin typeface="Calibri" panose="020F0502020204030204" pitchFamily="34" charset="0"/>
                <a:cs typeface="Arial" panose="020B0604020202020204" pitchFamily="34" charset="0"/>
              </a:rPr>
              <a:t>menu equilibrato che punta ad educare il palato dei bambini</a:t>
            </a:r>
          </a:p>
          <a:p>
            <a:pPr hangingPunct="1">
              <a:lnSpc>
                <a:spcPct val="100000"/>
              </a:lnSpc>
            </a:pPr>
            <a:endParaRPr lang="it-IT" altLang="it-IT" sz="14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</a:pPr>
            <a:endParaRPr lang="it-IT" altLang="it-IT" sz="14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100000"/>
              </a:lnSpc>
            </a:pPr>
            <a:endParaRPr lang="it-IT" altLang="it-IT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9389C488-B093-B2AD-0E52-CD6F2402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475" y="1195388"/>
            <a:ext cx="3455988" cy="2029871"/>
          </a:xfrm>
          <a:prstGeom prst="rect">
            <a:avLst/>
          </a:prstGeom>
          <a:solidFill>
            <a:srgbClr val="15A3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Pasti 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sicuri</a:t>
            </a: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gradevoli </a:t>
            </a: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all’interno di un 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menu equilibrato </a:t>
            </a: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 sostenibile </a:t>
            </a: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capace di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 educare </a:t>
            </a: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e di 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creare </a:t>
            </a: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una 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comunità del cibo </a:t>
            </a:r>
            <a:r>
              <a:rPr lang="it-IT" altLang="it-IT" sz="1400" b="1" i="1" dirty="0">
                <a:latin typeface="Calibri" panose="020F0502020204030204" pitchFamily="34" charset="0"/>
                <a:cs typeface="Arial" panose="020B0604020202020204" pitchFamily="34" charset="0"/>
              </a:rPr>
              <a:t>buono </a:t>
            </a: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fatta di produttori locali, insegnanti, famiglie, cuochi, tutti 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attori consapevoli</a:t>
            </a: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attivi nella conversione ecologica </a:t>
            </a:r>
            <a:r>
              <a:rPr lang="it-IT" altLang="it-IT" sz="1400" dirty="0">
                <a:latin typeface="Calibri" panose="020F0502020204030204" pitchFamily="34" charset="0"/>
                <a:cs typeface="Arial" panose="020B0604020202020204" pitchFamily="34" charset="0"/>
              </a:rPr>
              <a:t>che può realizzarsi grazie alla mensa scolastica</a:t>
            </a:r>
            <a:r>
              <a:rPr lang="it-IT" altLang="it-IT" sz="1400" b="1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it-IT" altLang="it-IT" sz="1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it-IT" altLang="it-IT" sz="1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533DE1BE-80B3-A74D-BD28-00A2FCA9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3543" r="8987"/>
          <a:stretch>
            <a:fillRect/>
          </a:stretch>
        </p:blipFill>
        <p:spPr bwMode="auto">
          <a:xfrm>
            <a:off x="830706" y="3957755"/>
            <a:ext cx="2546350" cy="19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67" t="3543" r="89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7">
            <a:extLst>
              <a:ext uri="{FF2B5EF4-FFF2-40B4-BE49-F238E27FC236}">
                <a16:creationId xmlns:a16="http://schemas.microsoft.com/office/drawing/2014/main" id="{FF5A2505-626D-2C8D-14D0-CAA7F43E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9"/>
          <a:stretch>
            <a:fillRect/>
          </a:stretch>
        </p:blipFill>
        <p:spPr bwMode="auto">
          <a:xfrm>
            <a:off x="4842372" y="4003468"/>
            <a:ext cx="2484893" cy="185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AutoShape 8">
            <a:extLst>
              <a:ext uri="{FF2B5EF4-FFF2-40B4-BE49-F238E27FC236}">
                <a16:creationId xmlns:a16="http://schemas.microsoft.com/office/drawing/2014/main" id="{8B07AD14-F5BE-2989-EF26-0DB3B1BFD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0" y="744538"/>
            <a:ext cx="555625" cy="4937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15A375"/>
          </a:solidFill>
          <a:ln w="25560" cap="flat">
            <a:solidFill>
              <a:srgbClr val="15A37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2777" name="Picture 9">
            <a:extLst>
              <a:ext uri="{FF2B5EF4-FFF2-40B4-BE49-F238E27FC236}">
                <a16:creationId xmlns:a16="http://schemas.microsoft.com/office/drawing/2014/main" id="{A442DBD7-04FC-F4F8-7525-196348EE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80" y="4003468"/>
            <a:ext cx="2426445" cy="201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8" name="Rectangle 10">
            <a:extLst>
              <a:ext uri="{FF2B5EF4-FFF2-40B4-BE49-F238E27FC236}">
                <a16:creationId xmlns:a16="http://schemas.microsoft.com/office/drawing/2014/main" id="{E16B5188-D7C7-FF5C-2AB3-AFE9904B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3286125"/>
            <a:ext cx="2293105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it-IT" sz="2000">
                <a:latin typeface="Avenir Next LT Pro" panose="020B0504020202020204" pitchFamily="34" charset="0"/>
                <a:cs typeface="Arial" panose="020B0604020202020204" pitchFamily="34" charset="0"/>
              </a:rPr>
              <a:t>Sfamare i bambini</a:t>
            </a: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01990AE7-410C-CE7F-4071-35C28EDE0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286125"/>
            <a:ext cx="2158453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it-IT" sz="2000">
                <a:latin typeface="Avenir Next LT Pro" panose="020B0504020202020204" pitchFamily="34" charset="0"/>
                <a:cs typeface="Arial" panose="020B0604020202020204" pitchFamily="34" charset="0"/>
              </a:rPr>
              <a:t>Nutrire i bambini</a:t>
            </a:r>
          </a:p>
        </p:txBody>
      </p:sp>
      <p:sp>
        <p:nvSpPr>
          <p:cNvPr id="32780" name="Rectangle 12">
            <a:extLst>
              <a:ext uri="{FF2B5EF4-FFF2-40B4-BE49-F238E27FC236}">
                <a16:creationId xmlns:a16="http://schemas.microsoft.com/office/drawing/2014/main" id="{45F735E5-BB43-F759-AEB5-D4AA0BB4C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675" y="3286125"/>
            <a:ext cx="2419743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it-IT" sz="2000" dirty="0">
                <a:latin typeface="Avenir Next LT Pro" panose="020B0504020202020204" pitchFamily="34" charset="0"/>
                <a:cs typeface="Arial" panose="020B0604020202020204" pitchFamily="34" charset="0"/>
              </a:rPr>
              <a:t>Nutrire la comunità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F2C607B-C0A6-806B-3C36-A3D6F2C8FD09}"/>
              </a:ext>
            </a:extLst>
          </p:cNvPr>
          <p:cNvSpPr/>
          <p:nvPr/>
        </p:nvSpPr>
        <p:spPr>
          <a:xfrm>
            <a:off x="0" y="6228926"/>
            <a:ext cx="12303889" cy="73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1B2219-FABA-271D-8257-9DD847756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802" y="6485756"/>
            <a:ext cx="1414395" cy="1828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D5E806-0F18-FF45-C63F-A8257F961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684"/>
            <a:ext cx="12192000" cy="1042416"/>
          </a:xfrm>
          <a:prstGeom prst="rect">
            <a:avLst/>
          </a:prstGeom>
        </p:spPr>
      </p:pic>
      <p:sp>
        <p:nvSpPr>
          <p:cNvPr id="32769" name="Rectangle 1">
            <a:extLst>
              <a:ext uri="{FF2B5EF4-FFF2-40B4-BE49-F238E27FC236}">
                <a16:creationId xmlns:a16="http://schemas.microsoft.com/office/drawing/2014/main" id="{A6DC3AD4-CFD2-4B9C-C500-811EBD532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422" y="219179"/>
            <a:ext cx="11639550" cy="727075"/>
          </a:xfrm>
          <a:ln/>
        </p:spPr>
        <p:txBody>
          <a:bodyPr lIns="90000" tIns="45000" rIns="90000" bIns="45000" anchor="t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it-IT" altLang="it-IT" dirty="0">
                <a:latin typeface="Avenir Next LT Pro" panose="020B0504020202020204" pitchFamily="34" charset="0"/>
                <a:cs typeface="Avenir Next LT Pro" panose="020B0504020202020204" pitchFamily="34" charset="0"/>
              </a:rPr>
              <a:t>Cambiano gli obiettivi della mensa scolastica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52C758A-0817-466F-0AF1-F7C0AEB7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84"/>
            <a:ext cx="12192000" cy="10424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2B2FF3E-60F3-4617-E671-7359E5F2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731" y="1158420"/>
            <a:ext cx="3691508" cy="47414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7314641-2A98-C441-82DF-A2579A9008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205"/>
          <a:stretch>
            <a:fillRect/>
          </a:stretch>
        </p:blipFill>
        <p:spPr>
          <a:xfrm>
            <a:off x="5999435" y="1049805"/>
            <a:ext cx="3106803" cy="24924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CDBF3B0-60EE-E29C-1735-FA0F4A282F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020" r="55366"/>
          <a:stretch>
            <a:fillRect/>
          </a:stretch>
        </p:blipFill>
        <p:spPr>
          <a:xfrm>
            <a:off x="5923232" y="3059050"/>
            <a:ext cx="3159806" cy="2840818"/>
          </a:xfrm>
          <a:prstGeom prst="rect">
            <a:avLst/>
          </a:prstGeom>
        </p:spPr>
      </p:pic>
      <p:sp>
        <p:nvSpPr>
          <p:cNvPr id="10" name="Titolo 9">
            <a:extLst>
              <a:ext uri="{FF2B5EF4-FFF2-40B4-BE49-F238E27FC236}">
                <a16:creationId xmlns:a16="http://schemas.microsoft.com/office/drawing/2014/main" id="{0BFF517F-8B34-521E-713F-71CF7BCE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3361"/>
            <a:ext cx="10515600" cy="1325563"/>
          </a:xfrm>
        </p:spPr>
        <p:txBody>
          <a:bodyPr/>
          <a:lstStyle/>
          <a:p>
            <a:r>
              <a:rPr lang="it-IT" dirty="0"/>
              <a:t>La mensa che parla del territorio</a:t>
            </a:r>
          </a:p>
        </p:txBody>
      </p:sp>
      <p:pic>
        <p:nvPicPr>
          <p:cNvPr id="1026" name="Picture 2" descr="La mia Sardegna">
            <a:extLst>
              <a:ext uri="{FF2B5EF4-FFF2-40B4-BE49-F238E27FC236}">
                <a16:creationId xmlns:a16="http://schemas.microsoft.com/office/drawing/2014/main" id="{1067E129-A0E3-4E1D-41D2-64665E50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55" y="2165675"/>
            <a:ext cx="2543245" cy="3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D4D0BD0D-5B85-6802-89D5-01370CEA3B82}"/>
              </a:ext>
            </a:extLst>
          </p:cNvPr>
          <p:cNvSpPr/>
          <p:nvPr/>
        </p:nvSpPr>
        <p:spPr>
          <a:xfrm>
            <a:off x="5862272" y="1049804"/>
            <a:ext cx="121921" cy="580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6FFB300-A67C-A3CD-8759-E3591FEE9432}"/>
              </a:ext>
            </a:extLst>
          </p:cNvPr>
          <p:cNvSpPr/>
          <p:nvPr/>
        </p:nvSpPr>
        <p:spPr>
          <a:xfrm>
            <a:off x="0" y="6261131"/>
            <a:ext cx="12192000" cy="6160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8BB8A3B-C7C4-38F6-12F0-00E3299C8385}"/>
              </a:ext>
            </a:extLst>
          </p:cNvPr>
          <p:cNvSpPr/>
          <p:nvPr/>
        </p:nvSpPr>
        <p:spPr>
          <a:xfrm>
            <a:off x="0" y="6228926"/>
            <a:ext cx="12303889" cy="73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E8D2D08-F6FF-FA8E-63D8-60D77CCD9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802" y="6485756"/>
            <a:ext cx="1414395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3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8C44AFF-346F-1AEB-2D78-085A6817C3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8"/>
          <a:stretch>
            <a:fillRect/>
          </a:stretch>
        </p:blipFill>
        <p:spPr>
          <a:xfrm>
            <a:off x="2230055" y="1193145"/>
            <a:ext cx="7731888" cy="50090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65DA8B5-5405-D312-EAD0-E0CF26289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4"/>
            <a:ext cx="12192000" cy="1042416"/>
          </a:xfrm>
          <a:prstGeom prst="rect">
            <a:avLst/>
          </a:prstGeom>
        </p:spPr>
      </p:pic>
      <p:sp>
        <p:nvSpPr>
          <p:cNvPr id="8" name="Titolo 9">
            <a:extLst>
              <a:ext uri="{FF2B5EF4-FFF2-40B4-BE49-F238E27FC236}">
                <a16:creationId xmlns:a16="http://schemas.microsoft.com/office/drawing/2014/main" id="{0948F8AF-4BD3-C9BB-7A9B-1D089651B178}"/>
              </a:ext>
            </a:extLst>
          </p:cNvPr>
          <p:cNvSpPr txBox="1">
            <a:spLocks/>
          </p:cNvSpPr>
          <p:nvPr/>
        </p:nvSpPr>
        <p:spPr>
          <a:xfrm>
            <a:off x="1676400" y="-73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La mensa che parla del territorio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E8B09F8-1C5D-8F3B-109A-DBA07F1F7C08}"/>
              </a:ext>
            </a:extLst>
          </p:cNvPr>
          <p:cNvSpPr/>
          <p:nvPr/>
        </p:nvSpPr>
        <p:spPr>
          <a:xfrm>
            <a:off x="0" y="6228926"/>
            <a:ext cx="12303889" cy="73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992D4C4-E057-8F4E-1906-78788B8B6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802" y="6485756"/>
            <a:ext cx="1414395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43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60195DE-1062-C569-AEFE-74978D991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650" y="1141018"/>
            <a:ext cx="6442700" cy="48310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2EA26E9-62BE-EAF5-E4DB-B04B14E68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32"/>
            <a:ext cx="12192000" cy="1042416"/>
          </a:xfrm>
          <a:prstGeom prst="rect">
            <a:avLst/>
          </a:prstGeom>
        </p:spPr>
      </p:pic>
      <p:sp>
        <p:nvSpPr>
          <p:cNvPr id="7" name="Titolo 9">
            <a:extLst>
              <a:ext uri="{FF2B5EF4-FFF2-40B4-BE49-F238E27FC236}">
                <a16:creationId xmlns:a16="http://schemas.microsoft.com/office/drawing/2014/main" id="{A0409BB8-8806-362B-1334-09663C7D0C80}"/>
              </a:ext>
            </a:extLst>
          </p:cNvPr>
          <p:cNvSpPr txBox="1">
            <a:spLocks/>
          </p:cNvSpPr>
          <p:nvPr/>
        </p:nvSpPr>
        <p:spPr>
          <a:xfrm>
            <a:off x="1676400" y="-676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Un esempio di progressione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DCFB533-183B-B668-2FBE-D15F2745FCBD}"/>
              </a:ext>
            </a:extLst>
          </p:cNvPr>
          <p:cNvSpPr/>
          <p:nvPr/>
        </p:nvSpPr>
        <p:spPr>
          <a:xfrm>
            <a:off x="0" y="6228926"/>
            <a:ext cx="12303889" cy="73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B9CA728-ABCF-FE9B-6523-B405C05F1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802" y="6485756"/>
            <a:ext cx="1414395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5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02001-FDD6-5EF3-5CFD-E66C5DDBC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12B37C-59D4-4CAB-423A-4F7177A7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" y="2074231"/>
            <a:ext cx="12192000" cy="334564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C0B662F-66A8-2CFC-AF24-A223D10D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045" y="5965005"/>
            <a:ext cx="1414395" cy="1828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214775-82DF-CD8B-15FB-4C2F851B8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84"/>
            <a:ext cx="12192000" cy="1042416"/>
          </a:xfrm>
          <a:prstGeom prst="rect">
            <a:avLst/>
          </a:prstGeom>
        </p:spPr>
      </p:pic>
      <p:sp>
        <p:nvSpPr>
          <p:cNvPr id="6" name="Titolo 9">
            <a:extLst>
              <a:ext uri="{FF2B5EF4-FFF2-40B4-BE49-F238E27FC236}">
                <a16:creationId xmlns:a16="http://schemas.microsoft.com/office/drawing/2014/main" id="{74AA44A7-89BF-BBDD-91F0-C206EDD8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640" y="-506449"/>
            <a:ext cx="10515600" cy="1325563"/>
          </a:xfrm>
        </p:spPr>
        <p:txBody>
          <a:bodyPr>
            <a:normAutofit/>
          </a:bodyPr>
          <a:lstStyle/>
          <a:p>
            <a:r>
              <a:rPr lang="it-IT" sz="4400" dirty="0"/>
              <a:t>La promozione del </a:t>
            </a:r>
            <a:r>
              <a:rPr lang="it-IT" sz="4400" dirty="0" err="1"/>
              <a:t>bio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02108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B9796-EE4B-33B7-43C6-FB3007B8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it-IT" b="1" dirty="0"/>
            </a:br>
            <a:r>
              <a:rPr lang="it-IT" dirty="0"/>
              <a:t>La ristorazione collettiva </a:t>
            </a:r>
            <a:br>
              <a:rPr lang="it-IT" b="1" dirty="0"/>
            </a:br>
            <a:r>
              <a:rPr lang="it-IT" sz="4000" dirty="0"/>
              <a:t>Servizio pubblico ad elevata pervasività sociale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3005D-BA97-A211-43AC-8639EF2F6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Opportunità educativa</a:t>
            </a:r>
          </a:p>
          <a:p>
            <a:endParaRPr lang="it-IT" dirty="0"/>
          </a:p>
          <a:p>
            <a:r>
              <a:rPr lang="it-IT" dirty="0"/>
              <a:t>Raggiunge mln di bambini e famiglie</a:t>
            </a:r>
          </a:p>
          <a:p>
            <a:r>
              <a:rPr lang="it-IT" dirty="0"/>
              <a:t>Influenza abitudini alimentari – pasto a scuola riferimento per la sera</a:t>
            </a:r>
          </a:p>
          <a:p>
            <a:r>
              <a:rPr lang="it-IT" dirty="0"/>
              <a:t>Reti produttive locali</a:t>
            </a:r>
          </a:p>
          <a:p>
            <a:r>
              <a:rPr lang="it-IT" dirty="0"/>
              <a:t>Equilibri ambientali</a:t>
            </a:r>
          </a:p>
        </p:txBody>
      </p:sp>
    </p:spTree>
    <p:extLst>
      <p:ext uri="{BB962C8B-B14F-4D97-AF65-F5344CB8AC3E}">
        <p14:creationId xmlns:p14="http://schemas.microsoft.com/office/powerpoint/2010/main" val="4037317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03427A1-BD00-28E5-D0FF-9D5D2B93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0"/>
          <a:stretch>
            <a:fillRect/>
          </a:stretch>
        </p:blipFill>
        <p:spPr>
          <a:xfrm>
            <a:off x="2477384" y="1704376"/>
            <a:ext cx="7569441" cy="41289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7E81BA-31B5-A957-DAEB-A7B47EF15824}"/>
              </a:ext>
            </a:extLst>
          </p:cNvPr>
          <p:cNvSpPr txBox="1"/>
          <p:nvPr/>
        </p:nvSpPr>
        <p:spPr>
          <a:xfrm>
            <a:off x="2589972" y="223799"/>
            <a:ext cx="715700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it-IT" sz="4400" dirty="0">
                <a:solidFill>
                  <a:srgbClr val="374151"/>
                </a:solidFill>
                <a:latin typeface="Avenir Next LT Pro" panose="020B0504020202020204" pitchFamily="34" charset="0"/>
                <a:sym typeface="Century Gothic"/>
              </a:rPr>
              <a:t>Biologico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9539C88-74EE-1F9C-8BFB-CF5B4A0B9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319" y="6027879"/>
            <a:ext cx="1414395" cy="18289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E269873-E6D5-9F2F-9569-A09D8E735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84"/>
            <a:ext cx="12192000" cy="1042416"/>
          </a:xfrm>
          <a:prstGeom prst="rect">
            <a:avLst/>
          </a:prstGeom>
        </p:spPr>
      </p:pic>
      <p:sp>
        <p:nvSpPr>
          <p:cNvPr id="4" name="Titolo 9">
            <a:extLst>
              <a:ext uri="{FF2B5EF4-FFF2-40B4-BE49-F238E27FC236}">
                <a16:creationId xmlns:a16="http://schemas.microsoft.com/office/drawing/2014/main" id="{42375FDC-0367-FB3D-43A5-52CE037F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438983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/>
              <a:t>Biologico</a:t>
            </a:r>
          </a:p>
        </p:txBody>
      </p:sp>
    </p:spTree>
    <p:extLst>
      <p:ext uri="{BB962C8B-B14F-4D97-AF65-F5344CB8AC3E}">
        <p14:creationId xmlns:p14="http://schemas.microsoft.com/office/powerpoint/2010/main" val="1679365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295A-F44D-B9FC-E11E-63E271DC3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4470BE-CEFE-AE53-1865-90FD361C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045" y="5965005"/>
            <a:ext cx="1414395" cy="1828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76E3EA9-E124-EEC6-6EE4-90C8250B9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4"/>
            <a:ext cx="12192000" cy="1042416"/>
          </a:xfrm>
          <a:prstGeom prst="rect">
            <a:avLst/>
          </a:prstGeom>
        </p:spPr>
      </p:pic>
      <p:sp>
        <p:nvSpPr>
          <p:cNvPr id="6" name="Titolo 9">
            <a:extLst>
              <a:ext uri="{FF2B5EF4-FFF2-40B4-BE49-F238E27FC236}">
                <a16:creationId xmlns:a16="http://schemas.microsoft.com/office/drawing/2014/main" id="{F14EECE5-E1A0-AC2A-4886-E1DF5247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640" y="-506449"/>
            <a:ext cx="10515600" cy="1325563"/>
          </a:xfrm>
        </p:spPr>
        <p:txBody>
          <a:bodyPr>
            <a:normAutofit/>
          </a:bodyPr>
          <a:lstStyle/>
          <a:p>
            <a:r>
              <a:rPr lang="it-IT" sz="4400" dirty="0"/>
              <a:t>L’evoluzione delle cucine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C0C841-C584-B8F4-D3CB-0FA8E225E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179" y="1533260"/>
            <a:ext cx="6925642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7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7F9DC-60AB-316B-8B5F-0B2EE32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E2A6B1B-0EE8-0DEA-1B6A-2F89B360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045" y="5965005"/>
            <a:ext cx="1414395" cy="1828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3981516-9D4E-48DB-4629-797BC0B28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4"/>
            <a:ext cx="12192000" cy="1042416"/>
          </a:xfrm>
          <a:prstGeom prst="rect">
            <a:avLst/>
          </a:prstGeom>
        </p:spPr>
      </p:pic>
      <p:sp>
        <p:nvSpPr>
          <p:cNvPr id="6" name="Titolo 9">
            <a:extLst>
              <a:ext uri="{FF2B5EF4-FFF2-40B4-BE49-F238E27FC236}">
                <a16:creationId xmlns:a16="http://schemas.microsoft.com/office/drawing/2014/main" id="{57CF4C00-66F7-E774-2BE7-CC882E6E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640" y="-506449"/>
            <a:ext cx="10515600" cy="1325563"/>
          </a:xfrm>
        </p:spPr>
        <p:txBody>
          <a:bodyPr>
            <a:normAutofit/>
          </a:bodyPr>
          <a:lstStyle/>
          <a:p>
            <a:r>
              <a:rPr lang="it-IT" sz="4400" dirty="0"/>
              <a:t>L’evoluzione delle cucine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BDF6CF-749A-57B9-FEB0-4A37D583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0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3AC0E-C8C4-C685-48EE-968152999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7C05589-7D32-D1C3-159C-5DE7DAC1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83" y="2717538"/>
            <a:ext cx="1414395" cy="18289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20F66F2-CE75-DD7D-7362-0E2DE6B0C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4"/>
            <a:ext cx="12192000" cy="10424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D6E1A5D-51ED-D78A-69DB-F19F29774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157" y="1506085"/>
            <a:ext cx="8704842" cy="41719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28D94B-B2BE-D193-5EDC-64E0725A8A59}"/>
              </a:ext>
            </a:extLst>
          </p:cNvPr>
          <p:cNvSpPr txBox="1"/>
          <p:nvPr/>
        </p:nvSpPr>
        <p:spPr>
          <a:xfrm>
            <a:off x="2517499" y="209026"/>
            <a:ext cx="715700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it-IT" sz="4400" dirty="0">
                <a:solidFill>
                  <a:srgbClr val="374151"/>
                </a:solidFill>
                <a:latin typeface="Avenir Next LT Pro" panose="020B0504020202020204" pitchFamily="34" charset="0"/>
                <a:sym typeface="Century Gothic"/>
              </a:rPr>
              <a:t>Monitoraggio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B7B5BAA-59E0-15E3-BA2E-3792223D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848" y="1202144"/>
            <a:ext cx="1414395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0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3C05C-9EDC-D9BC-4383-452BA8BD8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8AFD749F-CB33-481E-579F-0A9B71A2CCAD}"/>
              </a:ext>
            </a:extLst>
          </p:cNvPr>
          <p:cNvGrpSpPr/>
          <p:nvPr/>
        </p:nvGrpSpPr>
        <p:grpSpPr>
          <a:xfrm>
            <a:off x="0" y="38684"/>
            <a:ext cx="12192000" cy="6819315"/>
            <a:chOff x="0" y="38684"/>
            <a:chExt cx="12192000" cy="6819315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E4130721-F993-7628-17EA-4A98DE458CE6}"/>
                </a:ext>
              </a:extLst>
            </p:cNvPr>
            <p:cNvGrpSpPr/>
            <p:nvPr/>
          </p:nvGrpSpPr>
          <p:grpSpPr>
            <a:xfrm>
              <a:off x="0" y="1056360"/>
              <a:ext cx="12192000" cy="5801639"/>
              <a:chOff x="0" y="1056360"/>
              <a:chExt cx="12192000" cy="5801639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42929999-C074-A6BB-7A76-9227E4EE4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050"/>
              <a:stretch>
                <a:fillRect/>
              </a:stretch>
            </p:blipFill>
            <p:spPr>
              <a:xfrm>
                <a:off x="0" y="1056360"/>
                <a:ext cx="12192000" cy="5801639"/>
              </a:xfrm>
              <a:prstGeom prst="rect">
                <a:avLst/>
              </a:prstGeom>
            </p:spPr>
          </p:pic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id="{96EE144F-BF39-5269-DE7D-23E02C7E3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1275" y="6307608"/>
                <a:ext cx="1414395" cy="182896"/>
              </a:xfrm>
              <a:prstGeom prst="rect">
                <a:avLst/>
              </a:prstGeom>
            </p:spPr>
          </p:pic>
        </p:grp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D4380D3-C1ED-9D19-B7B4-F5F17F5D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684"/>
              <a:ext cx="12192000" cy="1042416"/>
            </a:xfrm>
            <a:prstGeom prst="rect">
              <a:avLst/>
            </a:prstGeom>
          </p:spPr>
        </p:pic>
      </p:grpSp>
      <p:sp>
        <p:nvSpPr>
          <p:cNvPr id="6" name="Titolo 9">
            <a:extLst>
              <a:ext uri="{FF2B5EF4-FFF2-40B4-BE49-F238E27FC236}">
                <a16:creationId xmlns:a16="http://schemas.microsoft.com/office/drawing/2014/main" id="{6E4B9B1C-5415-CA93-DD35-B1287655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438983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/>
              <a:t>Monitoraggio</a:t>
            </a:r>
          </a:p>
        </p:txBody>
      </p:sp>
    </p:spTree>
    <p:extLst>
      <p:ext uri="{BB962C8B-B14F-4D97-AF65-F5344CB8AC3E}">
        <p14:creationId xmlns:p14="http://schemas.microsoft.com/office/powerpoint/2010/main" val="3336291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ACA008-F1A2-FE83-C0B2-DA0EBACF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Il legame con il territorio  </a:t>
            </a:r>
            <a:br>
              <a:rPr lang="it-IT" sz="4000" dirty="0"/>
            </a:br>
            <a:r>
              <a:rPr lang="it-IT" sz="4000" dirty="0"/>
              <a:t>sfide  e approvvigionamento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BA9B47-29B8-AB75-AB75-EA6549555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Rinforzare il legame tra ristorazione collettiva e tessuto  agricolo produttivo</a:t>
            </a:r>
          </a:p>
          <a:p>
            <a:r>
              <a:rPr lang="it-IT" dirty="0"/>
              <a:t>Fornitura mense scolastiche: rischi e opportunità per la produzione locale </a:t>
            </a:r>
          </a:p>
          <a:p>
            <a:r>
              <a:rPr lang="it-IT" dirty="0"/>
              <a:t>Organizzazione produttori in forma associativa per raggiungere i volumi richiesti, garantire lavorazioni specifiche e omogeneità di prodotto</a:t>
            </a:r>
          </a:p>
          <a:p>
            <a:r>
              <a:rPr lang="it-IT" dirty="0"/>
              <a:t>Inserire nei criteri premianti dei bandi di gara per orientare verso fornitori di dimensioni differenti: favorire sovranità alimentare e resilienza comunità locali</a:t>
            </a:r>
          </a:p>
        </p:txBody>
      </p:sp>
    </p:spTree>
    <p:extLst>
      <p:ext uri="{BB962C8B-B14F-4D97-AF65-F5344CB8AC3E}">
        <p14:creationId xmlns:p14="http://schemas.microsoft.com/office/powerpoint/2010/main" val="176854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625A4-D921-50A2-F3DD-FEEE725D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dirty="0"/>
              <a:t>Il legame con il territorio </a:t>
            </a:r>
            <a:br>
              <a:rPr lang="it-IT" dirty="0"/>
            </a:br>
            <a:r>
              <a:rPr lang="it-IT" dirty="0"/>
              <a:t>sfide  e approvvigionamento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A3B2FD-AA4E-92D9-D4F5-E3EA6D450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Remunerazione della qualità</a:t>
            </a:r>
          </a:p>
          <a:p>
            <a:r>
              <a:rPr lang="it-IT" dirty="0"/>
              <a:t>Prezzo equo per i  prodotti sostenibili / offerte economiche compatibili</a:t>
            </a:r>
          </a:p>
          <a:p>
            <a:r>
              <a:rPr lang="it-IT" dirty="0"/>
              <a:t>Definire basi d’asta adeguate</a:t>
            </a:r>
          </a:p>
          <a:p>
            <a:r>
              <a:rPr lang="it-IT" dirty="0"/>
              <a:t>Incentivi filiere corte e prodotti biologici</a:t>
            </a:r>
          </a:p>
          <a:p>
            <a:r>
              <a:rPr lang="it-IT" dirty="0"/>
              <a:t>Flessibilità nei menù: trasparenza e alternative pianificate</a:t>
            </a:r>
          </a:p>
          <a:p>
            <a:r>
              <a:rPr lang="it-IT" dirty="0"/>
              <a:t>Range stagionali di prodotti intercambiabili</a:t>
            </a:r>
          </a:p>
        </p:txBody>
      </p:sp>
    </p:spTree>
    <p:extLst>
      <p:ext uri="{BB962C8B-B14F-4D97-AF65-F5344CB8AC3E}">
        <p14:creationId xmlns:p14="http://schemas.microsoft.com/office/powerpoint/2010/main" val="2228661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0BFCD-AA04-170F-163E-9067D9AF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legame con il territorio </a:t>
            </a:r>
            <a:br>
              <a:rPr lang="it-IT" dirty="0"/>
            </a:br>
            <a:r>
              <a:rPr lang="it-IT" dirty="0"/>
              <a:t>sfide  e approvvigionamento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87099-B363-A10B-2EAF-18A905E8D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/>
              <a:t>Comunicazione preventiva con il mercato</a:t>
            </a:r>
          </a:p>
          <a:p>
            <a:endParaRPr lang="it-IT" dirty="0"/>
          </a:p>
          <a:p>
            <a:r>
              <a:rPr lang="it-IT" dirty="0"/>
              <a:t>Anticipare le finalità delle gare d’appalto</a:t>
            </a:r>
          </a:p>
          <a:p>
            <a:r>
              <a:rPr lang="it-IT" dirty="0"/>
              <a:t>Comprendere le capacità di risposta degli operatori</a:t>
            </a:r>
          </a:p>
          <a:p>
            <a:r>
              <a:rPr lang="it-IT" dirty="0"/>
              <a:t>Appalti pluriennali offrono maggiore stabilità  e sicurezza,</a:t>
            </a:r>
          </a:p>
          <a:p>
            <a:r>
              <a:rPr lang="it-IT" dirty="0"/>
              <a:t>Domanda pubblica più prevedibile</a:t>
            </a:r>
          </a:p>
          <a:p>
            <a:r>
              <a:rPr lang="it-IT" dirty="0"/>
              <a:t>Favoriscono investimenti e conversioni</a:t>
            </a:r>
          </a:p>
        </p:txBody>
      </p:sp>
    </p:spTree>
    <p:extLst>
      <p:ext uri="{BB962C8B-B14F-4D97-AF65-F5344CB8AC3E}">
        <p14:creationId xmlns:p14="http://schemas.microsoft.com/office/powerpoint/2010/main" val="3521886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F2870-CB9D-6796-D632-99EFE682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916B48-F209-EFD7-DB98-5676E40C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D2E0AFD-DB67-F0C9-A1EB-FFD9C348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BFCE2E-6CF1-3C8D-1921-93DF4C4C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802" y="6363619"/>
            <a:ext cx="1414395" cy="1828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83195C-5EE2-42ED-30CD-40D04F19C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302"/>
            <a:ext cx="12192000" cy="1042416"/>
          </a:xfrm>
          <a:prstGeom prst="rect">
            <a:avLst/>
          </a:prstGeom>
        </p:spPr>
      </p:pic>
      <p:sp>
        <p:nvSpPr>
          <p:cNvPr id="8" name="Titolo 9">
            <a:extLst>
              <a:ext uri="{FF2B5EF4-FFF2-40B4-BE49-F238E27FC236}">
                <a16:creationId xmlns:a16="http://schemas.microsoft.com/office/drawing/2014/main" id="{91989810-CCEB-9C6D-0EA2-4DD58C9CB0FE}"/>
              </a:ext>
            </a:extLst>
          </p:cNvPr>
          <p:cNvSpPr txBox="1">
            <a:spLocks/>
          </p:cNvSpPr>
          <p:nvPr/>
        </p:nvSpPr>
        <p:spPr>
          <a:xfrm>
            <a:off x="1989399" y="-1147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it-IT" sz="4000" dirty="0"/>
              <a:t>Il menù: un team di lavoro</a:t>
            </a:r>
          </a:p>
        </p:txBody>
      </p:sp>
    </p:spTree>
    <p:extLst>
      <p:ext uri="{BB962C8B-B14F-4D97-AF65-F5344CB8AC3E}">
        <p14:creationId xmlns:p14="http://schemas.microsoft.com/office/powerpoint/2010/main" val="3875864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1">
            <a:extLst>
              <a:ext uri="{FF2B5EF4-FFF2-40B4-BE49-F238E27FC236}">
                <a16:creationId xmlns:a16="http://schemas.microsoft.com/office/drawing/2014/main" id="{468A868F-DD9C-8712-4461-C7B4522CE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860801"/>
            <a:ext cx="6856413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320" tIns="33840" rIns="67320" bIns="3384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it-IT" altLang="it-IT" sz="1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it-IT" altLang="it-IT" sz="1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it-IT" altLang="it-IT" sz="1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it-IT" altLang="it-IT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4531" name="AutoShape 2">
            <a:extLst>
              <a:ext uri="{FF2B5EF4-FFF2-40B4-BE49-F238E27FC236}">
                <a16:creationId xmlns:a16="http://schemas.microsoft.com/office/drawing/2014/main" id="{7A1407A3-8DE6-501F-47DD-BEC967FC2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5589589"/>
            <a:ext cx="6858000" cy="34925"/>
          </a:xfrm>
          <a:prstGeom prst="homePlate">
            <a:avLst>
              <a:gd name="adj" fmla="val 4909091"/>
            </a:avLst>
          </a:prstGeom>
          <a:solidFill>
            <a:srgbClr val="92D050"/>
          </a:solidFill>
          <a:ln w="12600" cap="sq">
            <a:solidFill>
              <a:srgbClr val="4372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34532" name="Text Box 3">
            <a:extLst>
              <a:ext uri="{FF2B5EF4-FFF2-40B4-BE49-F238E27FC236}">
                <a16:creationId xmlns:a16="http://schemas.microsoft.com/office/drawing/2014/main" id="{2ABB8D57-DE33-9B09-3521-24D71B2E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1" y="5624513"/>
            <a:ext cx="30845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320" tIns="33840" rIns="67320" bIns="3384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200" b="1" i="1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paolatrionfi@gmail.com</a:t>
            </a:r>
          </a:p>
        </p:txBody>
      </p:sp>
      <p:sp>
        <p:nvSpPr>
          <p:cNvPr id="534533" name="Rectangle 4">
            <a:extLst>
              <a:ext uri="{FF2B5EF4-FFF2-40B4-BE49-F238E27FC236}">
                <a16:creationId xmlns:a16="http://schemas.microsoft.com/office/drawing/2014/main" id="{4F84086C-D113-B940-CC86-C15349DC8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9" y="5643563"/>
            <a:ext cx="22193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34534" name="Text Box 5">
            <a:extLst>
              <a:ext uri="{FF2B5EF4-FFF2-40B4-BE49-F238E27FC236}">
                <a16:creationId xmlns:a16="http://schemas.microsoft.com/office/drawing/2014/main" id="{A85B94AC-76F2-5387-31E8-11E44208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57250"/>
            <a:ext cx="91440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34536" name="Text Box 7">
            <a:extLst>
              <a:ext uri="{FF2B5EF4-FFF2-40B4-BE49-F238E27FC236}">
                <a16:creationId xmlns:a16="http://schemas.microsoft.com/office/drawing/2014/main" id="{FBFEF0CC-B752-DBD6-DDE4-F1584586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333376"/>
            <a:ext cx="7634287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320" tIns="33840" rIns="67320" bIns="3384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2400" b="1" dirty="0">
                <a:solidFill>
                  <a:srgbClr val="669900"/>
                </a:solidFill>
                <a:latin typeface="Comic Sans MS" panose="030F0702030302020204" pitchFamily="66" charset="0"/>
              </a:rPr>
              <a:t>Antonio Ciappi -Direttore di Q&amp;S 2016-2022</a:t>
            </a:r>
          </a:p>
          <a:p>
            <a:pPr algn="ctr"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1900" b="1" dirty="0">
                <a:solidFill>
                  <a:srgbClr val="669900"/>
                </a:solidFill>
                <a:latin typeface="Comic Sans MS" panose="030F0702030302020204" pitchFamily="66" charset="0"/>
              </a:rPr>
              <a:t>Da dove inizia il cambiamento?</a:t>
            </a:r>
          </a:p>
          <a:p>
            <a:pPr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1C1C1C"/>
                </a:solidFill>
                <a:latin typeface="Comic Sans MS" panose="030F0702030302020204" pitchFamily="66" charset="0"/>
              </a:rPr>
              <a:t>Alleanza con i cuochi, recupero </a:t>
            </a:r>
            <a:r>
              <a:rPr lang="it-IT" altLang="it-IT" sz="1600" dirty="0" err="1">
                <a:solidFill>
                  <a:srgbClr val="1C1C1C"/>
                </a:solidFill>
                <a:latin typeface="Comic Sans MS" panose="030F0702030302020204" pitchFamily="66" charset="0"/>
              </a:rPr>
              <a:t>valore,creatività</a:t>
            </a:r>
            <a:r>
              <a:rPr lang="it-IT" altLang="it-IT" sz="1600" dirty="0">
                <a:solidFill>
                  <a:srgbClr val="1C1C1C"/>
                </a:solidFill>
                <a:latin typeface="Comic Sans MS" panose="030F0702030302020204" pitchFamily="66" charset="0"/>
              </a:rPr>
              <a:t> e professionalità</a:t>
            </a:r>
          </a:p>
          <a:p>
            <a:pPr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1C1C1C"/>
                </a:solidFill>
                <a:latin typeface="Comic Sans MS" panose="030F0702030302020204" pitchFamily="66" charset="0"/>
              </a:rPr>
              <a:t>Rispetto per la qualità dei prodotti e valore dei produttori</a:t>
            </a:r>
          </a:p>
          <a:p>
            <a:pPr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1C1C1C"/>
                </a:solidFill>
                <a:latin typeface="Comic Sans MS" panose="030F0702030302020204" pitchFamily="66" charset="0"/>
              </a:rPr>
              <a:t>Miglioramento sapori apprezzamento famiglie</a:t>
            </a:r>
          </a:p>
          <a:p>
            <a:pPr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1C1C1C"/>
                </a:solidFill>
                <a:latin typeface="Comic Sans MS" panose="030F0702030302020204" pitchFamily="66" charset="0"/>
              </a:rPr>
              <a:t>Ispirazione e diffusione principi Slow Food Buono, Pulito e Giusto per formare</a:t>
            </a:r>
          </a:p>
          <a:p>
            <a:pPr algn="ctr"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2100" dirty="0">
                <a:solidFill>
                  <a:srgbClr val="669900"/>
                </a:solidFill>
                <a:latin typeface="Comic Sans MS" panose="030F0702030302020204" pitchFamily="66" charset="0"/>
              </a:rPr>
              <a:t>Comunità del cibo</a:t>
            </a:r>
          </a:p>
          <a:p>
            <a:pPr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1C1C1C"/>
                </a:solidFill>
                <a:latin typeface="Comic Sans MS" panose="030F0702030302020204" pitchFamily="66" charset="0"/>
              </a:rPr>
              <a:t>Utenti: bambini, genitori, nonni, parenti ed amici diffusione modello</a:t>
            </a:r>
          </a:p>
          <a:p>
            <a:pPr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1C1C1C"/>
                </a:solidFill>
                <a:latin typeface="Comic Sans MS" panose="030F0702030302020204" pitchFamily="66" charset="0"/>
              </a:rPr>
              <a:t>Docenti: ruolo CAM e Linee di indirizzo </a:t>
            </a:r>
            <a:r>
              <a:rPr lang="it-IT" altLang="it-IT" sz="1600" dirty="0" err="1">
                <a:solidFill>
                  <a:srgbClr val="1C1C1C"/>
                </a:solidFill>
                <a:latin typeface="Comic Sans MS" panose="030F0702030302020204" pitchFamily="66" charset="0"/>
              </a:rPr>
              <a:t>r.s</a:t>
            </a:r>
            <a:r>
              <a:rPr lang="it-IT" altLang="it-IT" sz="1600" dirty="0">
                <a:solidFill>
                  <a:srgbClr val="1C1C1C"/>
                </a:solidFill>
                <a:latin typeface="Comic Sans MS" panose="030F0702030302020204" pitchFamily="66" charset="0"/>
              </a:rPr>
              <a:t>. parte attiva del progetto mensa, territorio, biodiversità, stagionalità. In spazi limitati (classe )maggior opportunità educativa</a:t>
            </a:r>
          </a:p>
          <a:p>
            <a:pPr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1C1C1C"/>
                </a:solidFill>
                <a:latin typeface="Comic Sans MS" panose="030F0702030302020204" pitchFamily="66" charset="0"/>
              </a:rPr>
              <a:t>Produttori non solo fornitori, partecipano ai  laboratori didattici, presentazione alimenti e collegamento con il territorio.</a:t>
            </a:r>
          </a:p>
          <a:p>
            <a:pPr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1600" dirty="0">
                <a:solidFill>
                  <a:srgbClr val="1C1C1C"/>
                </a:solidFill>
                <a:latin typeface="Comic Sans MS" panose="030F0702030302020204" pitchFamily="66" charset="0"/>
              </a:rPr>
              <a:t>Amministratori parte attiva nel controllo e nel rapporto con le famiglie</a:t>
            </a:r>
          </a:p>
          <a:p>
            <a:pPr eaLnBrk="1" hangingPunct="1">
              <a:lnSpc>
                <a:spcPct val="117000"/>
              </a:lnSpc>
              <a:buClrTx/>
              <a:buFontTx/>
              <a:buNone/>
            </a:pPr>
            <a:r>
              <a:rPr lang="it-IT" altLang="it-IT" sz="1600" b="1" dirty="0">
                <a:solidFill>
                  <a:srgbClr val="669900"/>
                </a:solidFill>
                <a:latin typeface="Comic Sans MS" panose="030F0702030302020204" pitchFamily="66" charset="0"/>
              </a:rPr>
              <a:t>Grande gratificazione delle famiglie e del territorio e successo elettorale per i Sindaci rieletti</a:t>
            </a:r>
          </a:p>
          <a:p>
            <a:pPr eaLnBrk="1" hangingPunct="1">
              <a:lnSpc>
                <a:spcPct val="117000"/>
              </a:lnSpc>
              <a:buClrTx/>
              <a:buFontTx/>
              <a:buNone/>
            </a:pPr>
            <a:endParaRPr lang="it-IT" altLang="it-IT" sz="1600" b="1" dirty="0">
              <a:solidFill>
                <a:srgbClr val="6699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45E885-801B-2AA3-7080-11E656BE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Ristorazione collettiva </a:t>
            </a:r>
            <a:br>
              <a:rPr lang="it-IT" dirty="0"/>
            </a:br>
            <a:r>
              <a:rPr lang="it-IT" sz="4000" dirty="0"/>
              <a:t>mercato centrale spesso sottovalutato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A9F883-7F5D-C5E2-A23A-384B30B6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UE 85 milioni pasti/die</a:t>
            </a:r>
          </a:p>
          <a:p>
            <a:r>
              <a:rPr lang="it-IT" dirty="0"/>
              <a:t>Settore Mercato  Contratti pubblici 81mld /annui</a:t>
            </a:r>
          </a:p>
          <a:p>
            <a:endParaRPr lang="it-IT" dirty="0"/>
          </a:p>
          <a:p>
            <a:r>
              <a:rPr lang="it-IT" dirty="0"/>
              <a:t>Italia 2.700.000 pasti/die</a:t>
            </a:r>
          </a:p>
          <a:p>
            <a:r>
              <a:rPr lang="it-IT" dirty="0"/>
              <a:t>Settore Mercato Contratti pubblici 5,7mld /annui</a:t>
            </a:r>
          </a:p>
          <a:p>
            <a:endParaRPr lang="it-IT" dirty="0"/>
          </a:p>
          <a:p>
            <a:r>
              <a:rPr lang="it-IT" dirty="0"/>
              <a:t>Stima consumo studente in scuola dell’obbligo: 2000 pasti</a:t>
            </a:r>
          </a:p>
        </p:txBody>
      </p:sp>
    </p:spTree>
    <p:extLst>
      <p:ext uri="{BB962C8B-B14F-4D97-AF65-F5344CB8AC3E}">
        <p14:creationId xmlns:p14="http://schemas.microsoft.com/office/powerpoint/2010/main" val="1917562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8254C6-1ECC-5E62-3583-6AC38023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10FAD4-4202-D344-1797-A4E3372DA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92A8E8-DC6D-13F1-9BF8-C21A1C84F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23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CBE4FE1-1323-330D-FE69-D24E2740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698" y="1219385"/>
            <a:ext cx="1414395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4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0571F-660F-B17A-425E-DB0C8818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L’evoluzione della mensa scolastica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5410EA-2B7D-B1E3-D2A9-E68B5527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…. Sostegno al lavoro a tempo pieno della manodopera durante la</a:t>
            </a:r>
          </a:p>
          <a:p>
            <a:pPr marL="0" indent="0">
              <a:buNone/>
            </a:pPr>
            <a:r>
              <a:rPr lang="it-IT" dirty="0"/>
              <a:t>rivoluzione industriale.</a:t>
            </a:r>
          </a:p>
          <a:p>
            <a:r>
              <a:rPr lang="it-IT" dirty="0"/>
              <a:t>Assistenziale: strumento di contrasto alla povertà alimentare.</a:t>
            </a:r>
          </a:p>
          <a:p>
            <a:r>
              <a:rPr lang="it-IT" dirty="0"/>
              <a:t>Anni 70  trasferimento delle competenze sociali ai comuni, diventa servizio pubblico, componente fondamentale del diritto allo studio.</a:t>
            </a:r>
          </a:p>
          <a:p>
            <a:r>
              <a:rPr lang="it-IT" dirty="0"/>
              <a:t> Contributo all’emancipazione femminile, favorendo la redistribuzione dei carichi familiari.</a:t>
            </a:r>
          </a:p>
          <a:p>
            <a:r>
              <a:rPr lang="it-IT" dirty="0"/>
              <a:t>Ruolo educativo nella promozione della salute e nella formazione di abitudini alimentari consapevoli nei futuri cittadini.</a:t>
            </a:r>
          </a:p>
          <a:p>
            <a:r>
              <a:rPr lang="it-IT" dirty="0"/>
              <a:t>Più recentemente, si è orientata alla tutela dell’ambiente, al sostegno delle filiere corte e alla promozione del lavoro dignitoso.</a:t>
            </a:r>
          </a:p>
          <a:p>
            <a:endParaRPr lang="it-I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3D5373-C4BE-8929-0164-D14F9CE0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51129C-EF37-5C5F-5D15-03B512DA3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6737C3A-0883-CC07-07E0-DEAB3B000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52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F25C12-6B89-AD5F-CD47-A2B902A6B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184243"/>
            <a:ext cx="113538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it-IT" sz="2800" dirty="0"/>
            </a:br>
            <a:br>
              <a:rPr lang="it-IT" sz="2800" dirty="0"/>
            </a:br>
            <a:r>
              <a:rPr lang="it-IT" sz="3600" b="1" dirty="0"/>
              <a:t> </a:t>
            </a:r>
            <a:r>
              <a:rPr lang="it-IT" sz="4000" dirty="0"/>
              <a:t>Evoluzione mensa scolastica</a:t>
            </a:r>
            <a:br>
              <a:rPr lang="it-IT" sz="3600" b="1" dirty="0"/>
            </a:br>
            <a:br>
              <a:rPr kumimoji="0" lang="it-IT" altLang="it-IT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it-IT" sz="3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FF549C-52F0-EA32-05A5-33BF33DFA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067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it-IT" dirty="0"/>
              <a:t>1897</a:t>
            </a:r>
          </a:p>
          <a:p>
            <a:r>
              <a:rPr lang="it-IT" dirty="0"/>
              <a:t>1971: istituzione tempo prolungato/pieno estensione tempo scuola e diritto allo studio</a:t>
            </a:r>
          </a:p>
          <a:p>
            <a:r>
              <a:rPr lang="it-IT" dirty="0"/>
              <a:t>1998  2000   </a:t>
            </a:r>
          </a:p>
          <a:p>
            <a:r>
              <a:rPr lang="it-IT" dirty="0"/>
              <a:t>2010 Prime Linee di indirizzo nazionali per la ristorazione scolastica</a:t>
            </a:r>
          </a:p>
          <a:p>
            <a:r>
              <a:rPr lang="it-IT" dirty="0"/>
              <a:t>2015 Agenda 2030  </a:t>
            </a:r>
          </a:p>
          <a:p>
            <a:r>
              <a:rPr lang="it-IT" dirty="0"/>
              <a:t>2018 Linee Guida per una sana e corretta alimentazione CREA</a:t>
            </a:r>
          </a:p>
          <a:p>
            <a:r>
              <a:rPr lang="it-IT" dirty="0"/>
              <a:t>2019 Tabelle di composizione degli alimenti / Green Deal «Farm to </a:t>
            </a:r>
            <a:r>
              <a:rPr lang="it-IT" dirty="0" err="1"/>
              <a:t>fork</a:t>
            </a:r>
            <a:r>
              <a:rPr lang="it-IT" dirty="0"/>
              <a:t>»</a:t>
            </a:r>
          </a:p>
          <a:p>
            <a:r>
              <a:rPr lang="it-IT" dirty="0"/>
              <a:t>2020 CAM</a:t>
            </a:r>
          </a:p>
          <a:p>
            <a:r>
              <a:rPr lang="it-IT" dirty="0"/>
              <a:t>2021  Effetti CAM</a:t>
            </a:r>
          </a:p>
          <a:p>
            <a:r>
              <a:rPr lang="it-IT" dirty="0"/>
              <a:t>2021 Linee di indirizzo nazionali per la ristorazione ospedaliera, assistenziale e scolastica</a:t>
            </a:r>
          </a:p>
          <a:p>
            <a:r>
              <a:rPr lang="it-IT" dirty="0"/>
              <a:t>2024 Nuovi LARN</a:t>
            </a:r>
          </a:p>
          <a:p>
            <a:endParaRPr lang="it-IT" dirty="0"/>
          </a:p>
          <a:p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altLang="it-IT" sz="2500" b="1" dirty="0">
                <a:solidFill>
                  <a:srgbClr val="000000"/>
                </a:solidFill>
                <a:latin typeface="Arial" panose="020B0604020202020204" pitchFamily="34" charset="0"/>
              </a:rPr>
              <a:t>La sostenibilità si afferma come criterio centrale nella definizione delle regole che organizzano la mensa scolastica</a:t>
            </a:r>
            <a:endParaRPr kumimoji="0" lang="it-IT" altLang="it-IT" sz="2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19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40064-99C7-FD54-1B18-523C9405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Servizio di ristorazione collettiva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54C7D0-B626-149A-6E0B-1BC7E52DE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dirty="0"/>
              <a:t>Gli appalti pubblici, per essere realmente efficaci,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debbano essere progettati in coerenza con i valori costituzionali, e orientati verso finalità di salute pubblica, sostenibilità ambientale, inclusione sociale e dignità del lavoro. ( Cost   art. 41)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476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B35D7E-5662-6D29-1DE8-B271FD0D3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Da dispositivo tecnico- amministrativo a strumento strategico di politica pubblica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817149-24CE-A238-36EB-1FE78D58C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/>
          </a:p>
          <a:p>
            <a:pPr marL="0" indent="0">
              <a:buNone/>
            </a:pPr>
            <a:r>
              <a:rPr lang="it-IT" b="1" dirty="0"/>
              <a:t> </a:t>
            </a:r>
            <a:r>
              <a:rPr lang="it-IT" dirty="0"/>
              <a:t>la ristorazione scolastica – se gestita consapevolmente – può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diventare un potente strumento di politica pubblica. </a:t>
            </a:r>
          </a:p>
          <a:p>
            <a:r>
              <a:rPr lang="it-IT" dirty="0"/>
              <a:t>Il suo obiettivo non si esaurisce nell’offerta di un pasto, ma si estende all’impatto positivo su molteplici ambiti: </a:t>
            </a:r>
          </a:p>
          <a:p>
            <a:pPr marL="0" indent="0">
              <a:buNone/>
            </a:pPr>
            <a:r>
              <a:rPr lang="it-IT" b="1" dirty="0"/>
              <a:t>   salute, educazione, tutela  ambientale, economia locale e    </a:t>
            </a:r>
          </a:p>
          <a:p>
            <a:pPr marL="0" indent="0">
              <a:buNone/>
            </a:pPr>
            <a:r>
              <a:rPr lang="it-IT" b="1" dirty="0"/>
              <a:t>   valorizzazione del lavoro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281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7CDBF-C2FF-97DD-F2EB-18ACC457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Presupposti legislativi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A63E75-B4A4-7477-4D7C-037A5CC88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359"/>
            <a:ext cx="10515600" cy="4351338"/>
          </a:xfrm>
        </p:spPr>
        <p:txBody>
          <a:bodyPr/>
          <a:lstStyle/>
          <a:p>
            <a:r>
              <a:rPr lang="it-IT" dirty="0"/>
              <a:t>Agenda 2030</a:t>
            </a:r>
          </a:p>
          <a:p>
            <a:r>
              <a:rPr lang="it-IT" dirty="0"/>
              <a:t>Green Deal</a:t>
            </a:r>
          </a:p>
          <a:p>
            <a:r>
              <a:rPr lang="it-IT" dirty="0"/>
              <a:t>Codice dei contratti pubblici ( legge n.78 giugno 2022; </a:t>
            </a:r>
            <a:r>
              <a:rPr lang="it-IT" dirty="0" err="1"/>
              <a:t>integr</a:t>
            </a:r>
            <a:r>
              <a:rPr lang="it-IT" dirty="0"/>
              <a:t> </a:t>
            </a:r>
            <a:r>
              <a:rPr lang="it-IT" dirty="0" err="1"/>
              <a:t>d.lgs</a:t>
            </a:r>
            <a:r>
              <a:rPr lang="it-IT" dirty="0"/>
              <a:t> 36/2023)</a:t>
            </a:r>
          </a:p>
          <a:p>
            <a:r>
              <a:rPr lang="it-IT" dirty="0"/>
              <a:t>Criteri Ambientali Minimi C.A.M. servizio di ristorazione Collettiva</a:t>
            </a:r>
          </a:p>
          <a:p>
            <a:r>
              <a:rPr lang="it-IT" dirty="0"/>
              <a:t>Comunità complessa, differenti professionalità e differenti linguaggi per concorrere allo stesso obiettivo</a:t>
            </a:r>
          </a:p>
        </p:txBody>
      </p:sp>
    </p:spTree>
    <p:extLst>
      <p:ext uri="{BB962C8B-B14F-4D97-AF65-F5344CB8AC3E}">
        <p14:creationId xmlns:p14="http://schemas.microsoft.com/office/powerpoint/2010/main" val="249961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1748</Words>
  <Application>Microsoft Office PowerPoint</Application>
  <PresentationFormat>Widescreen</PresentationFormat>
  <Paragraphs>203</Paragraphs>
  <Slides>40</Slides>
  <Notes>9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7" baseType="lpstr">
      <vt:lpstr>Arial</vt:lpstr>
      <vt:lpstr>Avenir Next LT Pro</vt:lpstr>
      <vt:lpstr>Calibri</vt:lpstr>
      <vt:lpstr>Century Gothic</vt:lpstr>
      <vt:lpstr>Comic Sans MS</vt:lpstr>
      <vt:lpstr>Times New Roman</vt:lpstr>
      <vt:lpstr>Tema di Office</vt:lpstr>
      <vt:lpstr>Presentazione standard di PowerPoint</vt:lpstr>
      <vt:lpstr>INDEX</vt:lpstr>
      <vt:lpstr> La ristorazione collettiva  Servizio pubblico ad elevata pervasività sociale </vt:lpstr>
      <vt:lpstr>Ristorazione collettiva  mercato centrale spesso sottovalutato </vt:lpstr>
      <vt:lpstr>L’evoluzione della mensa scolastica </vt:lpstr>
      <vt:lpstr>   Evoluzione mensa scolastica  </vt:lpstr>
      <vt:lpstr>Servizio di ristorazione collettiva</vt:lpstr>
      <vt:lpstr> Da dispositivo tecnico- amministrativo a strumento strategico di politica pubblica </vt:lpstr>
      <vt:lpstr>Presupposti legislativi</vt:lpstr>
      <vt:lpstr>Agenda 2030</vt:lpstr>
      <vt:lpstr>Agenda 2030</vt:lpstr>
      <vt:lpstr>Disposizione speciale in materia di ristorazione (art. 135)</vt:lpstr>
      <vt:lpstr>La disciplina generale dei CAM nel d.lgs. 36/2003</vt:lpstr>
      <vt:lpstr> Piano d’azione per la sostenibilità dei consumi della P. A. D.M. n 65 10 marzo 2020 Criteri Ambientali Minimi Ristorazione Collettiva C.A.M . </vt:lpstr>
      <vt:lpstr>Agenda 2030 e CAM</vt:lpstr>
      <vt:lpstr>Il potere e il dovere della Stazione Appaltante</vt:lpstr>
      <vt:lpstr>Presentazione standard di PowerPoint</vt:lpstr>
      <vt:lpstr>Presentazione standard di PowerPoint</vt:lpstr>
      <vt:lpstr>Presentazione standard di PowerPoint</vt:lpstr>
      <vt:lpstr>Clausole contrattuali</vt:lpstr>
      <vt:lpstr>Presentazione standard di PowerPoint</vt:lpstr>
      <vt:lpstr>Presentazione standard di PowerPoint</vt:lpstr>
      <vt:lpstr>Dal 10° Rating di FOODINSIDER</vt:lpstr>
      <vt:lpstr>Presentazione standard di PowerPoint</vt:lpstr>
      <vt:lpstr>Cambiano gli obiettivi della mensa scolastica</vt:lpstr>
      <vt:lpstr>La mensa che parla del territorio</vt:lpstr>
      <vt:lpstr>Presentazione standard di PowerPoint</vt:lpstr>
      <vt:lpstr>Presentazione standard di PowerPoint</vt:lpstr>
      <vt:lpstr>La promozione del bio</vt:lpstr>
      <vt:lpstr>Biologico</vt:lpstr>
      <vt:lpstr>L’evoluzione delle cucine</vt:lpstr>
      <vt:lpstr>L’evoluzione delle cucine</vt:lpstr>
      <vt:lpstr>Presentazione standard di PowerPoint</vt:lpstr>
      <vt:lpstr>Monitoraggio</vt:lpstr>
      <vt:lpstr>Il legame con il territorio   sfide  e approvvigionamento</vt:lpstr>
      <vt:lpstr> Il legame con il territorio  sfide  e approvvigionamento  </vt:lpstr>
      <vt:lpstr>Il legame con il territorio  sfide  e approvvigionamento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Paola Trionfi</dc:creator>
  <cp:lastModifiedBy>Paola Trionfi</cp:lastModifiedBy>
  <cp:revision>9</cp:revision>
  <dcterms:created xsi:type="dcterms:W3CDTF">2025-12-01T12:29:49Z</dcterms:created>
  <dcterms:modified xsi:type="dcterms:W3CDTF">2025-12-17T16:57:37Z</dcterms:modified>
</cp:coreProperties>
</file>